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Lst>
  <p:notesMasterIdLst>
    <p:notesMasterId r:id="rId28"/>
  </p:notesMasterIdLst>
  <p:handoutMasterIdLst>
    <p:handoutMasterId r:id="rId29"/>
  </p:handoutMasterIdLst>
  <p:sldIdLst>
    <p:sldId id="1553" r:id="rId5"/>
    <p:sldId id="1585" r:id="rId6"/>
    <p:sldId id="1587" r:id="rId7"/>
    <p:sldId id="1599" r:id="rId8"/>
    <p:sldId id="1598" r:id="rId9"/>
    <p:sldId id="1600" r:id="rId10"/>
    <p:sldId id="1601" r:id="rId11"/>
    <p:sldId id="1602" r:id="rId12"/>
    <p:sldId id="1603" r:id="rId13"/>
    <p:sldId id="1605" r:id="rId14"/>
    <p:sldId id="1606" r:id="rId15"/>
    <p:sldId id="1607" r:id="rId16"/>
    <p:sldId id="1594" r:id="rId17"/>
    <p:sldId id="1593" r:id="rId18"/>
    <p:sldId id="1608" r:id="rId19"/>
    <p:sldId id="1591" r:id="rId20"/>
    <p:sldId id="1609" r:id="rId21"/>
    <p:sldId id="1592" r:id="rId22"/>
    <p:sldId id="1610" r:id="rId23"/>
    <p:sldId id="1611" r:id="rId24"/>
    <p:sldId id="1613" r:id="rId25"/>
    <p:sldId id="1614" r:id="rId26"/>
    <p:sldId id="1616"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mudez, Julia" initials="BJ" lastIdx="2" clrIdx="0">
    <p:extLst>
      <p:ext uri="{19B8F6BF-5375-455C-9EA6-DF929625EA0E}">
        <p15:presenceInfo xmlns:p15="http://schemas.microsoft.com/office/powerpoint/2012/main" userId="S::Julia.Bermudez@aecom.com::4fead1fb-080f-46ba-a855-dd285ac056ab" providerId="AD"/>
      </p:ext>
    </p:extLst>
  </p:cmAuthor>
  <p:cmAuthor id="2" name="Cordova, Lorena" initials="CL" lastIdx="12" clrIdx="1">
    <p:extLst>
      <p:ext uri="{19B8F6BF-5375-455C-9EA6-DF929625EA0E}">
        <p15:presenceInfo xmlns:p15="http://schemas.microsoft.com/office/powerpoint/2012/main" userId="S::lorena.cordova@aecom.com::4fcee78e-49bf-4ce4-bded-c471b6bf2ccb" providerId="AD"/>
      </p:ext>
    </p:extLst>
  </p:cmAuthor>
  <p:cmAuthor id="3" name="Sisco, Jessica" initials="SJ" lastIdx="1" clrIdx="2">
    <p:extLst>
      <p:ext uri="{19B8F6BF-5375-455C-9EA6-DF929625EA0E}">
        <p15:presenceInfo xmlns:p15="http://schemas.microsoft.com/office/powerpoint/2012/main" userId="S-1-5-21-790525478-1284227242-1417001333-108746" providerId="AD"/>
      </p:ext>
    </p:extLst>
  </p:cmAuthor>
  <p:cmAuthor id="4" name="Campbell, Ann" initials="CA" lastIdx="2" clrIdx="3">
    <p:extLst>
      <p:ext uri="{19B8F6BF-5375-455C-9EA6-DF929625EA0E}">
        <p15:presenceInfo xmlns:p15="http://schemas.microsoft.com/office/powerpoint/2012/main" userId="S::ann.campbell@aecom.com::f21cf19b-e0f4-420a-b10b-405bfc357acb" providerId="AD"/>
      </p:ext>
    </p:extLst>
  </p:cmAuthor>
  <p:cmAuthor id="5" name="Sisco, Jessica" initials="SJ [2]" lastIdx="1" clrIdx="4">
    <p:extLst>
      <p:ext uri="{19B8F6BF-5375-455C-9EA6-DF929625EA0E}">
        <p15:presenceInfo xmlns:p15="http://schemas.microsoft.com/office/powerpoint/2012/main" userId="Sisco, Jessica" providerId="None"/>
      </p:ext>
    </p:extLst>
  </p:cmAuthor>
  <p:cmAuthor id="6" name="Gammello, Gianna" initials="GG" lastIdx="1" clrIdx="5">
    <p:extLst>
      <p:ext uri="{19B8F6BF-5375-455C-9EA6-DF929625EA0E}">
        <p15:presenceInfo xmlns:p15="http://schemas.microsoft.com/office/powerpoint/2012/main" userId="S::Gianna.Gammello@aecom.com::2f4086b5-0fcd-43c1-ac54-1661419a20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82"/>
    <a:srgbClr val="FFF0C9"/>
    <a:srgbClr val="FFFFFF"/>
    <a:srgbClr val="1D5D6A"/>
    <a:srgbClr val="C63B27"/>
    <a:srgbClr val="5F5F5F"/>
    <a:srgbClr val="2F5597"/>
    <a:srgbClr val="03798A"/>
    <a:srgbClr val="497044"/>
    <a:srgbClr val="833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49416-C3A3-4718-A43A-682D3454AB5F}" v="2" dt="2022-03-23T23:03:31.424"/>
  </p1510:revLst>
</p1510:revInfo>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5" autoAdjust="0"/>
    <p:restoredTop sz="59459" autoAdjust="0"/>
  </p:normalViewPr>
  <p:slideViewPr>
    <p:cSldViewPr snapToGrid="0">
      <p:cViewPr varScale="1">
        <p:scale>
          <a:sx n="43" d="100"/>
          <a:sy n="43" d="100"/>
        </p:scale>
        <p:origin x="3198" y="5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119" d="100"/>
          <a:sy n="119" d="100"/>
        </p:scale>
        <p:origin x="118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Pease" userId="4bac399a58b9f531" providerId="LiveId" clId="{06E49416-C3A3-4718-A43A-682D3454AB5F}"/>
    <pc:docChg chg="modNotesMaster modHandout">
      <pc:chgData name="Kathy Pease" userId="4bac399a58b9f531" providerId="LiveId" clId="{06E49416-C3A3-4718-A43A-682D3454AB5F}" dt="2022-03-23T23:03:31.424" v="1"/>
      <pc:docMkLst>
        <pc:docMk/>
      </pc:docMkLst>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E5DCF-B342-47D3-828E-B1FDA703435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425844E-26EE-436F-9D37-0F13AD087EE8}">
      <dgm:prSet/>
      <dgm:spPr>
        <a:xfrm>
          <a:off x="127800" y="2535669"/>
          <a:ext cx="1800000" cy="720000"/>
        </a:xfrm>
        <a:prstGeom prst="rect">
          <a:avLst/>
        </a:prstGeom>
        <a:noFill/>
        <a:ln>
          <a:noFill/>
        </a:ln>
        <a:effectLst/>
      </dgm:spPr>
      <dgm:t>
        <a:bodyPr/>
        <a:lstStyle/>
        <a:p>
          <a:pPr>
            <a:buNone/>
            <a:defRPr cap="all"/>
          </a:pPr>
          <a:r>
            <a:rPr lang="en-US" cap="all" dirty="0">
              <a:solidFill>
                <a:sysClr val="windowText" lastClr="000000">
                  <a:hueOff val="0"/>
                  <a:satOff val="0"/>
                  <a:lumOff val="0"/>
                  <a:alphaOff val="0"/>
                </a:sysClr>
              </a:solidFill>
              <a:latin typeface="Calibri" panose="020F0502020204030204"/>
              <a:ea typeface="+mn-ea"/>
              <a:cs typeface="+mn-cs"/>
            </a:rPr>
            <a:t>Project Initiation</a:t>
          </a:r>
        </a:p>
      </dgm:t>
    </dgm:pt>
    <dgm:pt modelId="{8E54800F-10C3-4AE1-A3D1-D5B2C8FBD094}" type="parTrans" cxnId="{E9EF280B-C420-430F-8D0D-C4528F5BAE49}">
      <dgm:prSet/>
      <dgm:spPr/>
      <dgm:t>
        <a:bodyPr/>
        <a:lstStyle/>
        <a:p>
          <a:endParaRPr lang="en-US"/>
        </a:p>
      </dgm:t>
    </dgm:pt>
    <dgm:pt modelId="{2EF315D0-243F-41EE-A7F6-6583B76F71AA}" type="sibTrans" cxnId="{E9EF280B-C420-430F-8D0D-C4528F5BAE49}">
      <dgm:prSet/>
      <dgm:spPr/>
      <dgm:t>
        <a:bodyPr/>
        <a:lstStyle/>
        <a:p>
          <a:endParaRPr lang="en-US"/>
        </a:p>
      </dgm:t>
    </dgm:pt>
    <dgm:pt modelId="{16EE7BD0-4F72-4062-87BA-44285ECC8773}">
      <dgm:prSet/>
      <dgm:spPr>
        <a:xfrm>
          <a:off x="2242800" y="2535669"/>
          <a:ext cx="1800000" cy="720000"/>
        </a:xfrm>
        <a:prstGeom prst="rect">
          <a:avLst/>
        </a:prstGeom>
        <a:noFill/>
        <a:ln>
          <a:noFill/>
        </a:ln>
        <a:effectLst/>
      </dgm:spPr>
      <dgm:t>
        <a:bodyPr/>
        <a:lstStyle/>
        <a:p>
          <a:pPr>
            <a:buNone/>
            <a:defRPr cap="all"/>
          </a:pPr>
          <a:r>
            <a:rPr lang="en-US" cap="all">
              <a:solidFill>
                <a:sysClr val="windowText" lastClr="000000">
                  <a:hueOff val="0"/>
                  <a:satOff val="0"/>
                  <a:lumOff val="0"/>
                  <a:alphaOff val="0"/>
                </a:sysClr>
              </a:solidFill>
              <a:latin typeface="Calibri" panose="020F0502020204030204"/>
              <a:ea typeface="+mn-ea"/>
              <a:cs typeface="+mn-cs"/>
            </a:rPr>
            <a:t>Intelligence Gathering</a:t>
          </a:r>
        </a:p>
      </dgm:t>
    </dgm:pt>
    <dgm:pt modelId="{E7BD0D5D-9C24-498C-9FB4-DC4FC32F7006}" type="parTrans" cxnId="{9A0F8560-5845-44C3-9399-7041A8D376FD}">
      <dgm:prSet/>
      <dgm:spPr/>
      <dgm:t>
        <a:bodyPr/>
        <a:lstStyle/>
        <a:p>
          <a:endParaRPr lang="en-US"/>
        </a:p>
      </dgm:t>
    </dgm:pt>
    <dgm:pt modelId="{303DFF57-0B89-44A0-A40E-F0BCCAEB97B5}" type="sibTrans" cxnId="{9A0F8560-5845-44C3-9399-7041A8D376FD}">
      <dgm:prSet/>
      <dgm:spPr/>
      <dgm:t>
        <a:bodyPr/>
        <a:lstStyle/>
        <a:p>
          <a:endParaRPr lang="en-US"/>
        </a:p>
      </dgm:t>
    </dgm:pt>
    <dgm:pt modelId="{EA4D7137-9907-4FAF-8F98-7D2CA0D3A55C}">
      <dgm:prSet/>
      <dgm:spPr>
        <a:xfrm>
          <a:off x="4357800" y="2535669"/>
          <a:ext cx="1800000" cy="720000"/>
        </a:xfrm>
        <a:prstGeom prst="rect">
          <a:avLst/>
        </a:prstGeom>
        <a:noFill/>
        <a:ln>
          <a:noFill/>
        </a:ln>
        <a:effectLst/>
      </dgm:spPr>
      <dgm:t>
        <a:bodyPr/>
        <a:lstStyle/>
        <a:p>
          <a:pPr>
            <a:buNone/>
            <a:defRPr cap="all"/>
          </a:pPr>
          <a:r>
            <a:rPr lang="en-US" cap="all">
              <a:solidFill>
                <a:sysClr val="windowText" lastClr="000000">
                  <a:hueOff val="0"/>
                  <a:satOff val="0"/>
                  <a:lumOff val="0"/>
                  <a:alphaOff val="0"/>
                </a:sysClr>
              </a:solidFill>
              <a:latin typeface="Calibri" panose="020F0502020204030204"/>
              <a:ea typeface="+mn-ea"/>
              <a:cs typeface="+mn-cs"/>
            </a:rPr>
            <a:t>Vision, Guiding Principles, and Alternatives</a:t>
          </a:r>
        </a:p>
      </dgm:t>
    </dgm:pt>
    <dgm:pt modelId="{4E5177A5-0378-437C-AA9F-6F03BC453DBC}" type="parTrans" cxnId="{6B51E4E9-58C8-4167-BA31-40AAEC559E6F}">
      <dgm:prSet/>
      <dgm:spPr/>
      <dgm:t>
        <a:bodyPr/>
        <a:lstStyle/>
        <a:p>
          <a:endParaRPr lang="en-US"/>
        </a:p>
      </dgm:t>
    </dgm:pt>
    <dgm:pt modelId="{BC8C2DAB-CE02-4A75-AA3C-2954BA3E3DDF}" type="sibTrans" cxnId="{6B51E4E9-58C8-4167-BA31-40AAEC559E6F}">
      <dgm:prSet/>
      <dgm:spPr/>
      <dgm:t>
        <a:bodyPr/>
        <a:lstStyle/>
        <a:p>
          <a:endParaRPr lang="en-US"/>
        </a:p>
      </dgm:t>
    </dgm:pt>
    <dgm:pt modelId="{AB0D995F-534E-4069-B519-AE85255C3DCE}">
      <dgm:prSet/>
      <dgm:spPr>
        <a:xfrm>
          <a:off x="6472800" y="2535669"/>
          <a:ext cx="1800000" cy="720000"/>
        </a:xfrm>
        <a:prstGeom prst="rect">
          <a:avLst/>
        </a:prstGeom>
        <a:noFill/>
        <a:ln>
          <a:noFill/>
        </a:ln>
        <a:effectLst/>
      </dgm:spPr>
      <dgm:t>
        <a:bodyPr/>
        <a:lstStyle/>
        <a:p>
          <a:pPr>
            <a:buNone/>
            <a:defRPr cap="all"/>
          </a:pPr>
          <a:r>
            <a:rPr lang="en-US" cap="all">
              <a:solidFill>
                <a:sysClr val="windowText" lastClr="000000">
                  <a:hueOff val="0"/>
                  <a:satOff val="0"/>
                  <a:lumOff val="0"/>
                  <a:alphaOff val="0"/>
                </a:sysClr>
              </a:solidFill>
              <a:latin typeface="Calibri" panose="020F0502020204030204"/>
              <a:ea typeface="+mn-ea"/>
              <a:cs typeface="+mn-cs"/>
            </a:rPr>
            <a:t>Plan Development and Environmental Review</a:t>
          </a:r>
        </a:p>
      </dgm:t>
    </dgm:pt>
    <dgm:pt modelId="{4A12BA63-4490-4A1C-8508-C0EF475B8447}" type="parTrans" cxnId="{93324782-403C-4EC4-8CC3-147884EB52B1}">
      <dgm:prSet/>
      <dgm:spPr/>
      <dgm:t>
        <a:bodyPr/>
        <a:lstStyle/>
        <a:p>
          <a:endParaRPr lang="en-US"/>
        </a:p>
      </dgm:t>
    </dgm:pt>
    <dgm:pt modelId="{F9DCD6C1-E8E7-49A5-96B1-22ECF8B3AE0A}" type="sibTrans" cxnId="{93324782-403C-4EC4-8CC3-147884EB52B1}">
      <dgm:prSet/>
      <dgm:spPr/>
      <dgm:t>
        <a:bodyPr/>
        <a:lstStyle/>
        <a:p>
          <a:endParaRPr lang="en-US"/>
        </a:p>
      </dgm:t>
    </dgm:pt>
    <dgm:pt modelId="{A0707C78-1C2B-440C-BC28-6C0ED1AE27EB}">
      <dgm:prSet/>
      <dgm:spPr>
        <a:xfrm>
          <a:off x="8587800" y="2535669"/>
          <a:ext cx="1800000" cy="720000"/>
        </a:xfrm>
        <a:prstGeom prst="rect">
          <a:avLst/>
        </a:prstGeom>
        <a:noFill/>
        <a:ln>
          <a:noFill/>
        </a:ln>
        <a:effectLst/>
      </dgm:spPr>
      <dgm:t>
        <a:bodyPr/>
        <a:lstStyle/>
        <a:p>
          <a:pPr>
            <a:buNone/>
            <a:defRPr cap="all"/>
          </a:pPr>
          <a:r>
            <a:rPr lang="en-US" cap="all">
              <a:solidFill>
                <a:sysClr val="windowText" lastClr="000000">
                  <a:hueOff val="0"/>
                  <a:satOff val="0"/>
                  <a:lumOff val="0"/>
                  <a:alphaOff val="0"/>
                </a:sysClr>
              </a:solidFill>
              <a:latin typeface="Calibri" panose="020F0502020204030204"/>
              <a:ea typeface="+mn-ea"/>
              <a:cs typeface="+mn-cs"/>
            </a:rPr>
            <a:t>Certification and Adoption </a:t>
          </a:r>
        </a:p>
      </dgm:t>
    </dgm:pt>
    <dgm:pt modelId="{FA5EA41B-20BF-4BEA-9ED0-FB8EC3616965}" type="parTrans" cxnId="{B0547564-2219-4DB7-8A5E-8977F8D27B19}">
      <dgm:prSet/>
      <dgm:spPr/>
      <dgm:t>
        <a:bodyPr/>
        <a:lstStyle/>
        <a:p>
          <a:endParaRPr lang="en-US"/>
        </a:p>
      </dgm:t>
    </dgm:pt>
    <dgm:pt modelId="{E3F4C265-0D6F-4500-9BA0-CB8C26605082}" type="sibTrans" cxnId="{B0547564-2219-4DB7-8A5E-8977F8D27B19}">
      <dgm:prSet/>
      <dgm:spPr/>
      <dgm:t>
        <a:bodyPr/>
        <a:lstStyle/>
        <a:p>
          <a:endParaRPr lang="en-US"/>
        </a:p>
      </dgm:t>
    </dgm:pt>
    <dgm:pt modelId="{B5AC8D3B-6B03-4602-951A-4156D1614AF2}" type="pres">
      <dgm:prSet presAssocID="{DC8E5DCF-B342-47D3-828E-B1FDA7034359}" presName="root" presStyleCnt="0">
        <dgm:presLayoutVars>
          <dgm:dir/>
          <dgm:resizeHandles val="exact"/>
        </dgm:presLayoutVars>
      </dgm:prSet>
      <dgm:spPr/>
    </dgm:pt>
    <dgm:pt modelId="{39977EF4-F8B9-4F36-8FCD-1B9D263FEFD5}" type="pres">
      <dgm:prSet presAssocID="{C425844E-26EE-436F-9D37-0F13AD087EE8}" presName="compNode" presStyleCnt="0"/>
      <dgm:spPr/>
    </dgm:pt>
    <dgm:pt modelId="{04DD128E-35C4-403C-8947-33A5394EA58D}" type="pres">
      <dgm:prSet presAssocID="{C425844E-26EE-436F-9D37-0F13AD087EE8}" presName="iconBgRect" presStyleLbl="bgShp" presStyleIdx="0" presStyleCnt="5"/>
      <dgm:spPr>
        <a:xfrm>
          <a:off x="478800" y="1095669"/>
          <a:ext cx="1098000" cy="1098000"/>
        </a:xfrm>
        <a:prstGeom prst="ellipse">
          <a:avLst/>
        </a:prstGeom>
        <a:solidFill>
          <a:srgbClr val="009DD9">
            <a:hueOff val="0"/>
            <a:satOff val="0"/>
            <a:lumOff val="0"/>
            <a:alphaOff val="0"/>
          </a:srgbClr>
        </a:solidFill>
        <a:ln>
          <a:noFill/>
        </a:ln>
        <a:effectLst/>
      </dgm:spPr>
    </dgm:pt>
    <dgm:pt modelId="{39E919C8-B032-483C-B590-D69074978176}" type="pres">
      <dgm:prSet presAssocID="{C425844E-26EE-436F-9D37-0F13AD087EE8}" presName="iconRect" presStyleLbl="node1" presStyleIdx="0" presStyleCnt="5"/>
      <dgm: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mark"/>
        </a:ext>
      </dgm:extLst>
    </dgm:pt>
    <dgm:pt modelId="{0CEC30D3-F8C1-461C-B517-D23A20CE682D}" type="pres">
      <dgm:prSet presAssocID="{C425844E-26EE-436F-9D37-0F13AD087EE8}" presName="spaceRect" presStyleCnt="0"/>
      <dgm:spPr/>
    </dgm:pt>
    <dgm:pt modelId="{70228BE1-E0CB-4715-B1C9-2E16AFC19CE8}" type="pres">
      <dgm:prSet presAssocID="{C425844E-26EE-436F-9D37-0F13AD087EE8}" presName="textRect" presStyleLbl="revTx" presStyleIdx="0" presStyleCnt="5">
        <dgm:presLayoutVars>
          <dgm:chMax val="1"/>
          <dgm:chPref val="1"/>
        </dgm:presLayoutVars>
      </dgm:prSet>
      <dgm:spPr/>
    </dgm:pt>
    <dgm:pt modelId="{8B6407A3-4EAF-4E6B-9205-66AC22B76384}" type="pres">
      <dgm:prSet presAssocID="{2EF315D0-243F-41EE-A7F6-6583B76F71AA}" presName="sibTrans" presStyleCnt="0"/>
      <dgm:spPr/>
    </dgm:pt>
    <dgm:pt modelId="{B508DA9F-0490-494B-92C9-43BDC1A5309A}" type="pres">
      <dgm:prSet presAssocID="{16EE7BD0-4F72-4062-87BA-44285ECC8773}" presName="compNode" presStyleCnt="0"/>
      <dgm:spPr/>
    </dgm:pt>
    <dgm:pt modelId="{46833BB0-0439-4453-BCDC-54FBD9A28A38}" type="pres">
      <dgm:prSet presAssocID="{16EE7BD0-4F72-4062-87BA-44285ECC8773}" presName="iconBgRect" presStyleLbl="bgShp" presStyleIdx="1" presStyleCnt="5"/>
      <dgm:spPr>
        <a:xfrm>
          <a:off x="2593800" y="1095669"/>
          <a:ext cx="1098000" cy="1098000"/>
        </a:xfrm>
        <a:prstGeom prst="ellipse">
          <a:avLst/>
        </a:prstGeom>
        <a:solidFill>
          <a:srgbClr val="0BD0D9">
            <a:hueOff val="0"/>
            <a:satOff val="0"/>
            <a:lumOff val="0"/>
            <a:alphaOff val="0"/>
          </a:srgbClr>
        </a:solidFill>
        <a:ln>
          <a:noFill/>
        </a:ln>
        <a:effectLst/>
      </dgm:spPr>
    </dgm:pt>
    <dgm:pt modelId="{B4BF23AD-8ED5-48E3-9D61-6B6A54CDF7BF}" type="pres">
      <dgm:prSet presAssocID="{16EE7BD0-4F72-4062-87BA-44285ECC8773}" presName="iconRect" presStyleLbl="node1" presStyleIdx="1" presStyleCnt="5"/>
      <dgm: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ead with Gears"/>
        </a:ext>
      </dgm:extLst>
    </dgm:pt>
    <dgm:pt modelId="{807ABDF8-3519-440E-9C72-058E4092994F}" type="pres">
      <dgm:prSet presAssocID="{16EE7BD0-4F72-4062-87BA-44285ECC8773}" presName="spaceRect" presStyleCnt="0"/>
      <dgm:spPr/>
    </dgm:pt>
    <dgm:pt modelId="{18E42268-AF83-46F2-B336-E54E66464F61}" type="pres">
      <dgm:prSet presAssocID="{16EE7BD0-4F72-4062-87BA-44285ECC8773}" presName="textRect" presStyleLbl="revTx" presStyleIdx="1" presStyleCnt="5">
        <dgm:presLayoutVars>
          <dgm:chMax val="1"/>
          <dgm:chPref val="1"/>
        </dgm:presLayoutVars>
      </dgm:prSet>
      <dgm:spPr/>
    </dgm:pt>
    <dgm:pt modelId="{2D8BA04A-9EBC-4B3E-A517-679FAF26434E}" type="pres">
      <dgm:prSet presAssocID="{303DFF57-0B89-44A0-A40E-F0BCCAEB97B5}" presName="sibTrans" presStyleCnt="0"/>
      <dgm:spPr/>
    </dgm:pt>
    <dgm:pt modelId="{66D3AF69-B4D9-4315-9837-6058B8FCD6B2}" type="pres">
      <dgm:prSet presAssocID="{EA4D7137-9907-4FAF-8F98-7D2CA0D3A55C}" presName="compNode" presStyleCnt="0"/>
      <dgm:spPr/>
    </dgm:pt>
    <dgm:pt modelId="{BAB85A48-18E0-42A5-9D14-B2F8483374D4}" type="pres">
      <dgm:prSet presAssocID="{EA4D7137-9907-4FAF-8F98-7D2CA0D3A55C}" presName="iconBgRect" presStyleLbl="bgShp" presStyleIdx="2" presStyleCnt="5"/>
      <dgm:spPr>
        <a:xfrm>
          <a:off x="4708800" y="1095669"/>
          <a:ext cx="1098000" cy="1098000"/>
        </a:xfrm>
        <a:prstGeom prst="ellipse">
          <a:avLst/>
        </a:prstGeom>
        <a:solidFill>
          <a:srgbClr val="10CF9B">
            <a:hueOff val="0"/>
            <a:satOff val="0"/>
            <a:lumOff val="0"/>
            <a:alphaOff val="0"/>
          </a:srgbClr>
        </a:solidFill>
        <a:ln>
          <a:noFill/>
        </a:ln>
        <a:effectLst/>
      </dgm:spPr>
    </dgm:pt>
    <dgm:pt modelId="{7E5C7AE5-6840-4727-81F9-71801DC2BB07}" type="pres">
      <dgm:prSet presAssocID="{EA4D7137-9907-4FAF-8F98-7D2CA0D3A55C}" presName="iconRect" presStyleLbl="node1" presStyleIdx="2" presStyleCnt="5"/>
      <dgm: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Binoculars"/>
        </a:ext>
      </dgm:extLst>
    </dgm:pt>
    <dgm:pt modelId="{6E523626-021D-4B55-B9CD-9E04D58EB7AE}" type="pres">
      <dgm:prSet presAssocID="{EA4D7137-9907-4FAF-8F98-7D2CA0D3A55C}" presName="spaceRect" presStyleCnt="0"/>
      <dgm:spPr/>
    </dgm:pt>
    <dgm:pt modelId="{852B5912-7B12-43AA-B15E-FB3173BE083C}" type="pres">
      <dgm:prSet presAssocID="{EA4D7137-9907-4FAF-8F98-7D2CA0D3A55C}" presName="textRect" presStyleLbl="revTx" presStyleIdx="2" presStyleCnt="5">
        <dgm:presLayoutVars>
          <dgm:chMax val="1"/>
          <dgm:chPref val="1"/>
        </dgm:presLayoutVars>
      </dgm:prSet>
      <dgm:spPr/>
    </dgm:pt>
    <dgm:pt modelId="{AB9E5BBB-78AE-477C-8608-313A8D2A369B}" type="pres">
      <dgm:prSet presAssocID="{BC8C2DAB-CE02-4A75-AA3C-2954BA3E3DDF}" presName="sibTrans" presStyleCnt="0"/>
      <dgm:spPr/>
    </dgm:pt>
    <dgm:pt modelId="{2EB9465B-3F65-4E16-A768-335834896D61}" type="pres">
      <dgm:prSet presAssocID="{AB0D995F-534E-4069-B519-AE85255C3DCE}" presName="compNode" presStyleCnt="0"/>
      <dgm:spPr/>
    </dgm:pt>
    <dgm:pt modelId="{17783EDA-2E94-4B0D-9A67-4B67ECFCC5B8}" type="pres">
      <dgm:prSet presAssocID="{AB0D995F-534E-4069-B519-AE85255C3DCE}" presName="iconBgRect" presStyleLbl="bgShp" presStyleIdx="3" presStyleCnt="5"/>
      <dgm:spPr>
        <a:xfrm>
          <a:off x="6823800" y="1095669"/>
          <a:ext cx="1098000" cy="1098000"/>
        </a:xfrm>
        <a:prstGeom prst="ellipse">
          <a:avLst/>
        </a:prstGeom>
        <a:solidFill>
          <a:srgbClr val="7CCA62">
            <a:hueOff val="0"/>
            <a:satOff val="0"/>
            <a:lumOff val="0"/>
            <a:alphaOff val="0"/>
          </a:srgbClr>
        </a:solidFill>
        <a:ln>
          <a:noFill/>
        </a:ln>
        <a:effectLst/>
      </dgm:spPr>
    </dgm:pt>
    <dgm:pt modelId="{8CFFBE1D-5F2B-4320-9712-55019A4EF94E}" type="pres">
      <dgm:prSet presAssocID="{AB0D995F-534E-4069-B519-AE85255C3DCE}" presName="iconRect" presStyleLbl="node1" presStyleIdx="3" presStyleCnt="5"/>
      <dgm: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Deciduous tree"/>
        </a:ext>
      </dgm:extLst>
    </dgm:pt>
    <dgm:pt modelId="{BC80415C-96E6-48B9-959D-B5BB6BC1B1AF}" type="pres">
      <dgm:prSet presAssocID="{AB0D995F-534E-4069-B519-AE85255C3DCE}" presName="spaceRect" presStyleCnt="0"/>
      <dgm:spPr/>
    </dgm:pt>
    <dgm:pt modelId="{0EDFC707-FD8B-4346-88C9-A5FF90A58F9E}" type="pres">
      <dgm:prSet presAssocID="{AB0D995F-534E-4069-B519-AE85255C3DCE}" presName="textRect" presStyleLbl="revTx" presStyleIdx="3" presStyleCnt="5">
        <dgm:presLayoutVars>
          <dgm:chMax val="1"/>
          <dgm:chPref val="1"/>
        </dgm:presLayoutVars>
      </dgm:prSet>
      <dgm:spPr/>
    </dgm:pt>
    <dgm:pt modelId="{7F7DA6D8-BB77-4BB7-81AD-4B5F9CD9BF05}" type="pres">
      <dgm:prSet presAssocID="{F9DCD6C1-E8E7-49A5-96B1-22ECF8B3AE0A}" presName="sibTrans" presStyleCnt="0"/>
      <dgm:spPr/>
    </dgm:pt>
    <dgm:pt modelId="{C37550D4-9C12-4C6F-948C-CF62F58C660F}" type="pres">
      <dgm:prSet presAssocID="{A0707C78-1C2B-440C-BC28-6C0ED1AE27EB}" presName="compNode" presStyleCnt="0"/>
      <dgm:spPr/>
    </dgm:pt>
    <dgm:pt modelId="{7FE47201-4A57-4D20-9939-899A9681F2CC}" type="pres">
      <dgm:prSet presAssocID="{A0707C78-1C2B-440C-BC28-6C0ED1AE27EB}" presName="iconBgRect" presStyleLbl="bgShp" presStyleIdx="4" presStyleCnt="5"/>
      <dgm:spPr>
        <a:xfrm>
          <a:off x="8938800" y="1095669"/>
          <a:ext cx="1098000" cy="1098000"/>
        </a:xfrm>
        <a:prstGeom prst="ellipse">
          <a:avLst/>
        </a:prstGeom>
        <a:solidFill>
          <a:srgbClr val="A5C249">
            <a:hueOff val="0"/>
            <a:satOff val="0"/>
            <a:lumOff val="0"/>
            <a:alphaOff val="0"/>
          </a:srgbClr>
        </a:solidFill>
        <a:ln>
          <a:noFill/>
        </a:ln>
        <a:effectLst/>
      </dgm:spPr>
    </dgm:pt>
    <dgm:pt modelId="{3B4DE781-8E9B-407F-97C8-B8F22CFED7D1}" type="pres">
      <dgm:prSet presAssocID="{A0707C78-1C2B-440C-BC28-6C0ED1AE27EB}" presName="iconRect" presStyleLbl="node1" presStyleIdx="4" presStyleCnt="5"/>
      <dgm: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Diploma"/>
        </a:ext>
      </dgm:extLst>
    </dgm:pt>
    <dgm:pt modelId="{B9CCF144-38CD-4609-B2C4-4790399CE5F8}" type="pres">
      <dgm:prSet presAssocID="{A0707C78-1C2B-440C-BC28-6C0ED1AE27EB}" presName="spaceRect" presStyleCnt="0"/>
      <dgm:spPr/>
    </dgm:pt>
    <dgm:pt modelId="{C04A2564-5CF4-4D4A-B941-173A6CDB3BB2}" type="pres">
      <dgm:prSet presAssocID="{A0707C78-1C2B-440C-BC28-6C0ED1AE27EB}" presName="textRect" presStyleLbl="revTx" presStyleIdx="4" presStyleCnt="5">
        <dgm:presLayoutVars>
          <dgm:chMax val="1"/>
          <dgm:chPref val="1"/>
        </dgm:presLayoutVars>
      </dgm:prSet>
      <dgm:spPr/>
    </dgm:pt>
  </dgm:ptLst>
  <dgm:cxnLst>
    <dgm:cxn modelId="{E9EF280B-C420-430F-8D0D-C4528F5BAE49}" srcId="{DC8E5DCF-B342-47D3-828E-B1FDA7034359}" destId="{C425844E-26EE-436F-9D37-0F13AD087EE8}" srcOrd="0" destOrd="0" parTransId="{8E54800F-10C3-4AE1-A3D1-D5B2C8FBD094}" sibTransId="{2EF315D0-243F-41EE-A7F6-6583B76F71AA}"/>
    <dgm:cxn modelId="{56AB4140-0CF0-4241-9CD1-2918DA38DB25}" type="presOf" srcId="{DC8E5DCF-B342-47D3-828E-B1FDA7034359}" destId="{B5AC8D3B-6B03-4602-951A-4156D1614AF2}" srcOrd="0" destOrd="0" presId="urn:microsoft.com/office/officeart/2018/5/layout/IconCircleLabelList"/>
    <dgm:cxn modelId="{9A0F8560-5845-44C3-9399-7041A8D376FD}" srcId="{DC8E5DCF-B342-47D3-828E-B1FDA7034359}" destId="{16EE7BD0-4F72-4062-87BA-44285ECC8773}" srcOrd="1" destOrd="0" parTransId="{E7BD0D5D-9C24-498C-9FB4-DC4FC32F7006}" sibTransId="{303DFF57-0B89-44A0-A40E-F0BCCAEB97B5}"/>
    <dgm:cxn modelId="{B0547564-2219-4DB7-8A5E-8977F8D27B19}" srcId="{DC8E5DCF-B342-47D3-828E-B1FDA7034359}" destId="{A0707C78-1C2B-440C-BC28-6C0ED1AE27EB}" srcOrd="4" destOrd="0" parTransId="{FA5EA41B-20BF-4BEA-9ED0-FB8EC3616965}" sibTransId="{E3F4C265-0D6F-4500-9BA0-CB8C26605082}"/>
    <dgm:cxn modelId="{143ECC49-C7AF-4796-832E-01BDAF8238AC}" type="presOf" srcId="{EA4D7137-9907-4FAF-8F98-7D2CA0D3A55C}" destId="{852B5912-7B12-43AA-B15E-FB3173BE083C}" srcOrd="0" destOrd="0" presId="urn:microsoft.com/office/officeart/2018/5/layout/IconCircleLabelList"/>
    <dgm:cxn modelId="{775EF378-6F6B-422D-B8FC-B0207B88D661}" type="presOf" srcId="{AB0D995F-534E-4069-B519-AE85255C3DCE}" destId="{0EDFC707-FD8B-4346-88C9-A5FF90A58F9E}" srcOrd="0" destOrd="0" presId="urn:microsoft.com/office/officeart/2018/5/layout/IconCircleLabelList"/>
    <dgm:cxn modelId="{93324782-403C-4EC4-8CC3-147884EB52B1}" srcId="{DC8E5DCF-B342-47D3-828E-B1FDA7034359}" destId="{AB0D995F-534E-4069-B519-AE85255C3DCE}" srcOrd="3" destOrd="0" parTransId="{4A12BA63-4490-4A1C-8508-C0EF475B8447}" sibTransId="{F9DCD6C1-E8E7-49A5-96B1-22ECF8B3AE0A}"/>
    <dgm:cxn modelId="{0B1CC1A3-99CA-438C-AF1A-E77D0539CDE3}" type="presOf" srcId="{A0707C78-1C2B-440C-BC28-6C0ED1AE27EB}" destId="{C04A2564-5CF4-4D4A-B941-173A6CDB3BB2}" srcOrd="0" destOrd="0" presId="urn:microsoft.com/office/officeart/2018/5/layout/IconCircleLabelList"/>
    <dgm:cxn modelId="{7BC73EBA-FFC3-4E65-A225-EEBA849A1960}" type="presOf" srcId="{C425844E-26EE-436F-9D37-0F13AD087EE8}" destId="{70228BE1-E0CB-4715-B1C9-2E16AFC19CE8}" srcOrd="0" destOrd="0" presId="urn:microsoft.com/office/officeart/2018/5/layout/IconCircleLabelList"/>
    <dgm:cxn modelId="{A6094FCB-9E48-4E4A-8784-17A89EEF4B0C}" type="presOf" srcId="{16EE7BD0-4F72-4062-87BA-44285ECC8773}" destId="{18E42268-AF83-46F2-B336-E54E66464F61}" srcOrd="0" destOrd="0" presId="urn:microsoft.com/office/officeart/2018/5/layout/IconCircleLabelList"/>
    <dgm:cxn modelId="{6B51E4E9-58C8-4167-BA31-40AAEC559E6F}" srcId="{DC8E5DCF-B342-47D3-828E-B1FDA7034359}" destId="{EA4D7137-9907-4FAF-8F98-7D2CA0D3A55C}" srcOrd="2" destOrd="0" parTransId="{4E5177A5-0378-437C-AA9F-6F03BC453DBC}" sibTransId="{BC8C2DAB-CE02-4A75-AA3C-2954BA3E3DDF}"/>
    <dgm:cxn modelId="{82ECFC22-452A-450D-81C0-C204D855BBDF}" type="presParOf" srcId="{B5AC8D3B-6B03-4602-951A-4156D1614AF2}" destId="{39977EF4-F8B9-4F36-8FCD-1B9D263FEFD5}" srcOrd="0" destOrd="0" presId="urn:microsoft.com/office/officeart/2018/5/layout/IconCircleLabelList"/>
    <dgm:cxn modelId="{15436ADE-2427-4E19-99D2-7BA6CE86FEAB}" type="presParOf" srcId="{39977EF4-F8B9-4F36-8FCD-1B9D263FEFD5}" destId="{04DD128E-35C4-403C-8947-33A5394EA58D}" srcOrd="0" destOrd="0" presId="urn:microsoft.com/office/officeart/2018/5/layout/IconCircleLabelList"/>
    <dgm:cxn modelId="{237AEAEC-80FD-476D-8277-786179459887}" type="presParOf" srcId="{39977EF4-F8B9-4F36-8FCD-1B9D263FEFD5}" destId="{39E919C8-B032-483C-B590-D69074978176}" srcOrd="1" destOrd="0" presId="urn:microsoft.com/office/officeart/2018/5/layout/IconCircleLabelList"/>
    <dgm:cxn modelId="{03E7C462-F34F-4999-988B-429ECFA0AEE6}" type="presParOf" srcId="{39977EF4-F8B9-4F36-8FCD-1B9D263FEFD5}" destId="{0CEC30D3-F8C1-461C-B517-D23A20CE682D}" srcOrd="2" destOrd="0" presId="urn:microsoft.com/office/officeart/2018/5/layout/IconCircleLabelList"/>
    <dgm:cxn modelId="{479B3AF5-C90C-4088-A50B-649FDB6AB39B}" type="presParOf" srcId="{39977EF4-F8B9-4F36-8FCD-1B9D263FEFD5}" destId="{70228BE1-E0CB-4715-B1C9-2E16AFC19CE8}" srcOrd="3" destOrd="0" presId="urn:microsoft.com/office/officeart/2018/5/layout/IconCircleLabelList"/>
    <dgm:cxn modelId="{4A56C406-4FE7-4170-B3EB-3C268D0149C8}" type="presParOf" srcId="{B5AC8D3B-6B03-4602-951A-4156D1614AF2}" destId="{8B6407A3-4EAF-4E6B-9205-66AC22B76384}" srcOrd="1" destOrd="0" presId="urn:microsoft.com/office/officeart/2018/5/layout/IconCircleLabelList"/>
    <dgm:cxn modelId="{050CA78E-93CB-4F94-BA09-880BE3758553}" type="presParOf" srcId="{B5AC8D3B-6B03-4602-951A-4156D1614AF2}" destId="{B508DA9F-0490-494B-92C9-43BDC1A5309A}" srcOrd="2" destOrd="0" presId="urn:microsoft.com/office/officeart/2018/5/layout/IconCircleLabelList"/>
    <dgm:cxn modelId="{7E1BE42C-74E4-4C44-90E0-8F919F804B65}" type="presParOf" srcId="{B508DA9F-0490-494B-92C9-43BDC1A5309A}" destId="{46833BB0-0439-4453-BCDC-54FBD9A28A38}" srcOrd="0" destOrd="0" presId="urn:microsoft.com/office/officeart/2018/5/layout/IconCircleLabelList"/>
    <dgm:cxn modelId="{95C2BB3D-A739-40E1-BF14-A448A6B614C6}" type="presParOf" srcId="{B508DA9F-0490-494B-92C9-43BDC1A5309A}" destId="{B4BF23AD-8ED5-48E3-9D61-6B6A54CDF7BF}" srcOrd="1" destOrd="0" presId="urn:microsoft.com/office/officeart/2018/5/layout/IconCircleLabelList"/>
    <dgm:cxn modelId="{282FF7CA-9435-4826-95D8-2B09DCF0A761}" type="presParOf" srcId="{B508DA9F-0490-494B-92C9-43BDC1A5309A}" destId="{807ABDF8-3519-440E-9C72-058E4092994F}" srcOrd="2" destOrd="0" presId="urn:microsoft.com/office/officeart/2018/5/layout/IconCircleLabelList"/>
    <dgm:cxn modelId="{AF068100-B185-4FE6-8ED7-E76F8B4673B0}" type="presParOf" srcId="{B508DA9F-0490-494B-92C9-43BDC1A5309A}" destId="{18E42268-AF83-46F2-B336-E54E66464F61}" srcOrd="3" destOrd="0" presId="urn:microsoft.com/office/officeart/2018/5/layout/IconCircleLabelList"/>
    <dgm:cxn modelId="{FCAC0A7B-9808-492C-AFB8-E31D6519A842}" type="presParOf" srcId="{B5AC8D3B-6B03-4602-951A-4156D1614AF2}" destId="{2D8BA04A-9EBC-4B3E-A517-679FAF26434E}" srcOrd="3" destOrd="0" presId="urn:microsoft.com/office/officeart/2018/5/layout/IconCircleLabelList"/>
    <dgm:cxn modelId="{4AC711BC-0CF0-4087-9FE1-B7EA9A08F88F}" type="presParOf" srcId="{B5AC8D3B-6B03-4602-951A-4156D1614AF2}" destId="{66D3AF69-B4D9-4315-9837-6058B8FCD6B2}" srcOrd="4" destOrd="0" presId="urn:microsoft.com/office/officeart/2018/5/layout/IconCircleLabelList"/>
    <dgm:cxn modelId="{63E9CD70-7AA9-47B6-8A76-0CD9D95C46A5}" type="presParOf" srcId="{66D3AF69-B4D9-4315-9837-6058B8FCD6B2}" destId="{BAB85A48-18E0-42A5-9D14-B2F8483374D4}" srcOrd="0" destOrd="0" presId="urn:microsoft.com/office/officeart/2018/5/layout/IconCircleLabelList"/>
    <dgm:cxn modelId="{C4F8BEB5-5D14-4B5B-913B-E9605C942E4F}" type="presParOf" srcId="{66D3AF69-B4D9-4315-9837-6058B8FCD6B2}" destId="{7E5C7AE5-6840-4727-81F9-71801DC2BB07}" srcOrd="1" destOrd="0" presId="urn:microsoft.com/office/officeart/2018/5/layout/IconCircleLabelList"/>
    <dgm:cxn modelId="{5019FE5D-1826-4C1F-9D5B-944E67B8FBAD}" type="presParOf" srcId="{66D3AF69-B4D9-4315-9837-6058B8FCD6B2}" destId="{6E523626-021D-4B55-B9CD-9E04D58EB7AE}" srcOrd="2" destOrd="0" presId="urn:microsoft.com/office/officeart/2018/5/layout/IconCircleLabelList"/>
    <dgm:cxn modelId="{E025DA0D-263A-4EFF-B91D-7948537F95BA}" type="presParOf" srcId="{66D3AF69-B4D9-4315-9837-6058B8FCD6B2}" destId="{852B5912-7B12-43AA-B15E-FB3173BE083C}" srcOrd="3" destOrd="0" presId="urn:microsoft.com/office/officeart/2018/5/layout/IconCircleLabelList"/>
    <dgm:cxn modelId="{C81D77BA-3C24-429B-B437-49F5E412C82E}" type="presParOf" srcId="{B5AC8D3B-6B03-4602-951A-4156D1614AF2}" destId="{AB9E5BBB-78AE-477C-8608-313A8D2A369B}" srcOrd="5" destOrd="0" presId="urn:microsoft.com/office/officeart/2018/5/layout/IconCircleLabelList"/>
    <dgm:cxn modelId="{6E1986F2-FB31-4A46-B351-22C05FF3F491}" type="presParOf" srcId="{B5AC8D3B-6B03-4602-951A-4156D1614AF2}" destId="{2EB9465B-3F65-4E16-A768-335834896D61}" srcOrd="6" destOrd="0" presId="urn:microsoft.com/office/officeart/2018/5/layout/IconCircleLabelList"/>
    <dgm:cxn modelId="{663273AA-8210-49E1-B206-3BE550EC1CF6}" type="presParOf" srcId="{2EB9465B-3F65-4E16-A768-335834896D61}" destId="{17783EDA-2E94-4B0D-9A67-4B67ECFCC5B8}" srcOrd="0" destOrd="0" presId="urn:microsoft.com/office/officeart/2018/5/layout/IconCircleLabelList"/>
    <dgm:cxn modelId="{E2790191-BEC9-4B64-A3F2-DB07F9B5DD95}" type="presParOf" srcId="{2EB9465B-3F65-4E16-A768-335834896D61}" destId="{8CFFBE1D-5F2B-4320-9712-55019A4EF94E}" srcOrd="1" destOrd="0" presId="urn:microsoft.com/office/officeart/2018/5/layout/IconCircleLabelList"/>
    <dgm:cxn modelId="{63F88C95-014B-4C7C-AABC-70EE6E76E953}" type="presParOf" srcId="{2EB9465B-3F65-4E16-A768-335834896D61}" destId="{BC80415C-96E6-48B9-959D-B5BB6BC1B1AF}" srcOrd="2" destOrd="0" presId="urn:microsoft.com/office/officeart/2018/5/layout/IconCircleLabelList"/>
    <dgm:cxn modelId="{C4277084-CB62-47AB-AF5E-3957FB65AF0F}" type="presParOf" srcId="{2EB9465B-3F65-4E16-A768-335834896D61}" destId="{0EDFC707-FD8B-4346-88C9-A5FF90A58F9E}" srcOrd="3" destOrd="0" presId="urn:microsoft.com/office/officeart/2018/5/layout/IconCircleLabelList"/>
    <dgm:cxn modelId="{164A4E6F-A42C-4243-B5BE-D490AF8C9FE8}" type="presParOf" srcId="{B5AC8D3B-6B03-4602-951A-4156D1614AF2}" destId="{7F7DA6D8-BB77-4BB7-81AD-4B5F9CD9BF05}" srcOrd="7" destOrd="0" presId="urn:microsoft.com/office/officeart/2018/5/layout/IconCircleLabelList"/>
    <dgm:cxn modelId="{AA8BB8BB-1A62-4187-BF8C-259EDEAA9162}" type="presParOf" srcId="{B5AC8D3B-6B03-4602-951A-4156D1614AF2}" destId="{C37550D4-9C12-4C6F-948C-CF62F58C660F}" srcOrd="8" destOrd="0" presId="urn:microsoft.com/office/officeart/2018/5/layout/IconCircleLabelList"/>
    <dgm:cxn modelId="{C02B7000-28F6-444A-83FB-2D812D093825}" type="presParOf" srcId="{C37550D4-9C12-4C6F-948C-CF62F58C660F}" destId="{7FE47201-4A57-4D20-9939-899A9681F2CC}" srcOrd="0" destOrd="0" presId="urn:microsoft.com/office/officeart/2018/5/layout/IconCircleLabelList"/>
    <dgm:cxn modelId="{E2B784B4-B57C-4F07-9C2B-679D811C4BA2}" type="presParOf" srcId="{C37550D4-9C12-4C6F-948C-CF62F58C660F}" destId="{3B4DE781-8E9B-407F-97C8-B8F22CFED7D1}" srcOrd="1" destOrd="0" presId="urn:microsoft.com/office/officeart/2018/5/layout/IconCircleLabelList"/>
    <dgm:cxn modelId="{C9C10D27-C726-49F0-BA27-48194E4C380A}" type="presParOf" srcId="{C37550D4-9C12-4C6F-948C-CF62F58C660F}" destId="{B9CCF144-38CD-4609-B2C4-4790399CE5F8}" srcOrd="2" destOrd="0" presId="urn:microsoft.com/office/officeart/2018/5/layout/IconCircleLabelList"/>
    <dgm:cxn modelId="{B4364BCD-9BE4-4258-A827-48E5A29CBD04}" type="presParOf" srcId="{C37550D4-9C12-4C6F-948C-CF62F58C660F}" destId="{C04A2564-5CF4-4D4A-B941-173A6CDB3BB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8E5DCF-B342-47D3-828E-B1FDA703435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425844E-26EE-436F-9D37-0F13AD087EE8}">
      <dgm:prSet custT="1"/>
      <dgm:spPr>
        <a:xfrm>
          <a:off x="127800" y="2535669"/>
          <a:ext cx="1800000" cy="720000"/>
        </a:xfrm>
        <a:prstGeom prst="rect">
          <a:avLst/>
        </a:prstGeom>
        <a:noFill/>
        <a:ln>
          <a:noFill/>
        </a:ln>
        <a:effectLst/>
      </dgm:spPr>
      <dgm:t>
        <a:bodyPr/>
        <a:lstStyle/>
        <a:p>
          <a:pPr>
            <a:buNone/>
            <a:defRPr cap="all"/>
          </a:pPr>
          <a:r>
            <a:rPr lang="en-US" sz="1100" cap="all" dirty="0">
              <a:solidFill>
                <a:sysClr val="windowText" lastClr="000000">
                  <a:hueOff val="0"/>
                  <a:satOff val="0"/>
                  <a:lumOff val="0"/>
                  <a:alphaOff val="0"/>
                </a:sysClr>
              </a:solidFill>
              <a:latin typeface="Calibri" panose="020F0502020204030204"/>
              <a:ea typeface="+mn-ea"/>
              <a:cs typeface="+mn-cs"/>
            </a:rPr>
            <a:t>Project Initiation</a:t>
          </a:r>
        </a:p>
      </dgm:t>
    </dgm:pt>
    <dgm:pt modelId="{8E54800F-10C3-4AE1-A3D1-D5B2C8FBD094}" type="parTrans" cxnId="{E9EF280B-C420-430F-8D0D-C4528F5BAE49}">
      <dgm:prSet/>
      <dgm:spPr/>
      <dgm:t>
        <a:bodyPr/>
        <a:lstStyle/>
        <a:p>
          <a:endParaRPr lang="en-US"/>
        </a:p>
      </dgm:t>
    </dgm:pt>
    <dgm:pt modelId="{2EF315D0-243F-41EE-A7F6-6583B76F71AA}" type="sibTrans" cxnId="{E9EF280B-C420-430F-8D0D-C4528F5BAE49}">
      <dgm:prSet/>
      <dgm:spPr/>
      <dgm:t>
        <a:bodyPr/>
        <a:lstStyle/>
        <a:p>
          <a:endParaRPr lang="en-US"/>
        </a:p>
      </dgm:t>
    </dgm:pt>
    <dgm:pt modelId="{16EE7BD0-4F72-4062-87BA-44285ECC8773}">
      <dgm:prSet custT="1"/>
      <dgm:spPr>
        <a:xfrm>
          <a:off x="2242800" y="2535669"/>
          <a:ext cx="1800000" cy="720000"/>
        </a:xfrm>
        <a:prstGeom prst="rect">
          <a:avLst/>
        </a:prstGeom>
        <a:noFill/>
        <a:ln>
          <a:noFill/>
        </a:ln>
        <a:effectLst/>
      </dgm:spPr>
      <dgm:t>
        <a:bodyPr/>
        <a:lstStyle/>
        <a:p>
          <a:pPr>
            <a:buNone/>
            <a:defRPr cap="all"/>
          </a:pPr>
          <a:r>
            <a:rPr lang="en-US" sz="1100" cap="all" dirty="0">
              <a:solidFill>
                <a:sysClr val="windowText" lastClr="000000">
                  <a:hueOff val="0"/>
                  <a:satOff val="0"/>
                  <a:lumOff val="0"/>
                  <a:alphaOff val="0"/>
                </a:sysClr>
              </a:solidFill>
              <a:latin typeface="Calibri" panose="020F0502020204030204"/>
              <a:ea typeface="+mn-ea"/>
              <a:cs typeface="+mn-cs"/>
            </a:rPr>
            <a:t>SPECIFIC PLAN AREA PROFILE</a:t>
          </a:r>
        </a:p>
      </dgm:t>
    </dgm:pt>
    <dgm:pt modelId="{E7BD0D5D-9C24-498C-9FB4-DC4FC32F7006}" type="parTrans" cxnId="{9A0F8560-5845-44C3-9399-7041A8D376FD}">
      <dgm:prSet/>
      <dgm:spPr/>
      <dgm:t>
        <a:bodyPr/>
        <a:lstStyle/>
        <a:p>
          <a:endParaRPr lang="en-US"/>
        </a:p>
      </dgm:t>
    </dgm:pt>
    <dgm:pt modelId="{303DFF57-0B89-44A0-A40E-F0BCCAEB97B5}" type="sibTrans" cxnId="{9A0F8560-5845-44C3-9399-7041A8D376FD}">
      <dgm:prSet/>
      <dgm:spPr/>
      <dgm:t>
        <a:bodyPr/>
        <a:lstStyle/>
        <a:p>
          <a:endParaRPr lang="en-US"/>
        </a:p>
      </dgm:t>
    </dgm:pt>
    <dgm:pt modelId="{EA4D7137-9907-4FAF-8F98-7D2CA0D3A55C}">
      <dgm:prSet custT="1"/>
      <dgm:spPr>
        <a:xfrm>
          <a:off x="4357800" y="2535669"/>
          <a:ext cx="1800000" cy="720000"/>
        </a:xfrm>
        <a:prstGeom prst="rect">
          <a:avLst/>
        </a:prstGeom>
        <a:noFill/>
        <a:ln>
          <a:noFill/>
        </a:ln>
        <a:effectLst/>
      </dgm:spPr>
      <dgm:t>
        <a:bodyPr/>
        <a:lstStyle/>
        <a:p>
          <a:pPr>
            <a:buNone/>
            <a:defRPr cap="all"/>
          </a:pPr>
          <a:r>
            <a:rPr lang="en-US" sz="1050" cap="all" dirty="0">
              <a:solidFill>
                <a:sysClr val="windowText" lastClr="000000">
                  <a:hueOff val="0"/>
                  <a:satOff val="0"/>
                  <a:lumOff val="0"/>
                  <a:alphaOff val="0"/>
                </a:sysClr>
              </a:solidFill>
              <a:latin typeface="Calibri" panose="020F0502020204030204"/>
              <a:ea typeface="+mn-ea"/>
              <a:cs typeface="+mn-cs"/>
            </a:rPr>
            <a:t>Key strengths, opportunities, challenges, and trends</a:t>
          </a:r>
        </a:p>
      </dgm:t>
    </dgm:pt>
    <dgm:pt modelId="{4E5177A5-0378-437C-AA9F-6F03BC453DBC}" type="parTrans" cxnId="{6B51E4E9-58C8-4167-BA31-40AAEC559E6F}">
      <dgm:prSet/>
      <dgm:spPr/>
      <dgm:t>
        <a:bodyPr/>
        <a:lstStyle/>
        <a:p>
          <a:endParaRPr lang="en-US"/>
        </a:p>
      </dgm:t>
    </dgm:pt>
    <dgm:pt modelId="{BC8C2DAB-CE02-4A75-AA3C-2954BA3E3DDF}" type="sibTrans" cxnId="{6B51E4E9-58C8-4167-BA31-40AAEC559E6F}">
      <dgm:prSet/>
      <dgm:spPr/>
      <dgm:t>
        <a:bodyPr/>
        <a:lstStyle/>
        <a:p>
          <a:endParaRPr lang="en-US"/>
        </a:p>
      </dgm:t>
    </dgm:pt>
    <dgm:pt modelId="{AB0D995F-534E-4069-B519-AE85255C3DCE}">
      <dgm:prSet custT="1"/>
      <dgm:spPr>
        <a:xfrm>
          <a:off x="6472800" y="2535669"/>
          <a:ext cx="1800000" cy="720000"/>
        </a:xfrm>
        <a:prstGeom prst="rect">
          <a:avLst/>
        </a:prstGeom>
        <a:noFill/>
        <a:ln>
          <a:noFill/>
        </a:ln>
        <a:effectLst/>
      </dgm:spPr>
      <dgm:t>
        <a:bodyPr/>
        <a:lstStyle/>
        <a:p>
          <a:pPr>
            <a:buNone/>
            <a:defRPr cap="all"/>
          </a:pPr>
          <a:r>
            <a:rPr lang="en-US" sz="1100" cap="all" dirty="0">
              <a:solidFill>
                <a:sysClr val="windowText" lastClr="000000">
                  <a:hueOff val="0"/>
                  <a:satOff val="0"/>
                  <a:lumOff val="0"/>
                  <a:alphaOff val="0"/>
                </a:sysClr>
              </a:solidFill>
              <a:latin typeface="Calibri" panose="020F0502020204030204"/>
              <a:ea typeface="+mn-ea"/>
              <a:cs typeface="+mn-cs"/>
            </a:rPr>
            <a:t>Co</a:t>
          </a:r>
          <a:r>
            <a:rPr lang="en-US" sz="1050" cap="all" dirty="0">
              <a:solidFill>
                <a:sysClr val="windowText" lastClr="000000">
                  <a:hueOff val="0"/>
                  <a:satOff val="0"/>
                  <a:lumOff val="0"/>
                  <a:alphaOff val="0"/>
                </a:sysClr>
              </a:solidFill>
              <a:latin typeface="Calibri" panose="020F0502020204030204"/>
              <a:ea typeface="+mn-ea"/>
              <a:cs typeface="+mn-cs"/>
            </a:rPr>
            <a:t>nfirmation of specific plan approach</a:t>
          </a:r>
        </a:p>
      </dgm:t>
    </dgm:pt>
    <dgm:pt modelId="{4A12BA63-4490-4A1C-8508-C0EF475B8447}" type="parTrans" cxnId="{93324782-403C-4EC4-8CC3-147884EB52B1}">
      <dgm:prSet/>
      <dgm:spPr/>
      <dgm:t>
        <a:bodyPr/>
        <a:lstStyle/>
        <a:p>
          <a:endParaRPr lang="en-US"/>
        </a:p>
      </dgm:t>
    </dgm:pt>
    <dgm:pt modelId="{F9DCD6C1-E8E7-49A5-96B1-22ECF8B3AE0A}" type="sibTrans" cxnId="{93324782-403C-4EC4-8CC3-147884EB52B1}">
      <dgm:prSet/>
      <dgm:spPr/>
      <dgm:t>
        <a:bodyPr/>
        <a:lstStyle/>
        <a:p>
          <a:endParaRPr lang="en-US"/>
        </a:p>
      </dgm:t>
    </dgm:pt>
    <dgm:pt modelId="{A0707C78-1C2B-440C-BC28-6C0ED1AE27EB}">
      <dgm:prSet custT="1"/>
      <dgm:spPr>
        <a:xfrm>
          <a:off x="8587800" y="2535669"/>
          <a:ext cx="1800000" cy="720000"/>
        </a:xfrm>
        <a:prstGeom prst="rect">
          <a:avLst/>
        </a:prstGeom>
        <a:noFill/>
        <a:ln>
          <a:noFill/>
        </a:ln>
        <a:effectLst/>
      </dgm:spPr>
      <dgm:t>
        <a:bodyPr/>
        <a:lstStyle/>
        <a:p>
          <a:pPr algn="l">
            <a:buNone/>
            <a:defRPr cap="all"/>
          </a:pPr>
          <a:r>
            <a:rPr lang="en-US" sz="1100" cap="all" dirty="0">
              <a:solidFill>
                <a:sysClr val="windowText" lastClr="000000">
                  <a:hueOff val="0"/>
                  <a:satOff val="0"/>
                  <a:lumOff val="0"/>
                  <a:alphaOff val="0"/>
                </a:sysClr>
              </a:solidFill>
              <a:latin typeface="Calibri" panose="020F0502020204030204"/>
              <a:ea typeface="+mn-ea"/>
              <a:cs typeface="+mn-cs"/>
            </a:rPr>
            <a:t>Key Destinations and multi-modal pathways</a:t>
          </a:r>
        </a:p>
      </dgm:t>
    </dgm:pt>
    <dgm:pt modelId="{FA5EA41B-20BF-4BEA-9ED0-FB8EC3616965}" type="parTrans" cxnId="{B0547564-2219-4DB7-8A5E-8977F8D27B19}">
      <dgm:prSet/>
      <dgm:spPr/>
      <dgm:t>
        <a:bodyPr/>
        <a:lstStyle/>
        <a:p>
          <a:endParaRPr lang="en-US"/>
        </a:p>
      </dgm:t>
    </dgm:pt>
    <dgm:pt modelId="{E3F4C265-0D6F-4500-9BA0-CB8C26605082}" type="sibTrans" cxnId="{B0547564-2219-4DB7-8A5E-8977F8D27B19}">
      <dgm:prSet/>
      <dgm:spPr/>
      <dgm:t>
        <a:bodyPr/>
        <a:lstStyle/>
        <a:p>
          <a:endParaRPr lang="en-US"/>
        </a:p>
      </dgm:t>
    </dgm:pt>
    <dgm:pt modelId="{B5AC8D3B-6B03-4602-951A-4156D1614AF2}" type="pres">
      <dgm:prSet presAssocID="{DC8E5DCF-B342-47D3-828E-B1FDA7034359}" presName="root" presStyleCnt="0">
        <dgm:presLayoutVars>
          <dgm:dir/>
          <dgm:resizeHandles val="exact"/>
        </dgm:presLayoutVars>
      </dgm:prSet>
      <dgm:spPr/>
    </dgm:pt>
    <dgm:pt modelId="{39977EF4-F8B9-4F36-8FCD-1B9D263FEFD5}" type="pres">
      <dgm:prSet presAssocID="{C425844E-26EE-436F-9D37-0F13AD087EE8}" presName="compNode" presStyleCnt="0"/>
      <dgm:spPr/>
    </dgm:pt>
    <dgm:pt modelId="{04DD128E-35C4-403C-8947-33A5394EA58D}" type="pres">
      <dgm:prSet presAssocID="{C425844E-26EE-436F-9D37-0F13AD087EE8}" presName="iconBgRect" presStyleLbl="bgShp" presStyleIdx="0" presStyleCnt="5" custLinFactX="17581" custLinFactNeighborX="100000" custLinFactNeighborY="-55886"/>
      <dgm:spPr>
        <a:xfrm>
          <a:off x="478800" y="1095669"/>
          <a:ext cx="1098000" cy="1098000"/>
        </a:xfrm>
        <a:prstGeom prst="ellipse">
          <a:avLst/>
        </a:prstGeom>
        <a:solidFill>
          <a:srgbClr val="009DD9">
            <a:hueOff val="0"/>
            <a:satOff val="0"/>
            <a:lumOff val="0"/>
            <a:alphaOff val="0"/>
          </a:srgbClr>
        </a:solidFill>
        <a:ln>
          <a:noFill/>
        </a:ln>
        <a:effectLst/>
      </dgm:spPr>
    </dgm:pt>
    <dgm:pt modelId="{39E919C8-B032-483C-B590-D69074978176}" type="pres">
      <dgm:prSet presAssocID="{C425844E-26EE-436F-9D37-0F13AD087EE8}" presName="iconRect" presStyleLbl="node1" presStyleIdx="0" presStyleCnt="5" custLinFactX="100000" custLinFactNeighborX="102925" custLinFactNeighborY="-91459"/>
      <dgm: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mark"/>
        </a:ext>
      </dgm:extLst>
    </dgm:pt>
    <dgm:pt modelId="{0CEC30D3-F8C1-461C-B517-D23A20CE682D}" type="pres">
      <dgm:prSet presAssocID="{C425844E-26EE-436F-9D37-0F13AD087EE8}" presName="spaceRect" presStyleCnt="0"/>
      <dgm:spPr/>
    </dgm:pt>
    <dgm:pt modelId="{70228BE1-E0CB-4715-B1C9-2E16AFC19CE8}" type="pres">
      <dgm:prSet presAssocID="{C425844E-26EE-436F-9D37-0F13AD087EE8}" presName="textRect" presStyleLbl="revTx" presStyleIdx="0" presStyleCnt="5" custLinFactY="-20157" custLinFactNeighborX="71652" custLinFactNeighborY="-100000">
        <dgm:presLayoutVars>
          <dgm:chMax val="1"/>
          <dgm:chPref val="1"/>
        </dgm:presLayoutVars>
      </dgm:prSet>
      <dgm:spPr/>
    </dgm:pt>
    <dgm:pt modelId="{8B6407A3-4EAF-4E6B-9205-66AC22B76384}" type="pres">
      <dgm:prSet presAssocID="{2EF315D0-243F-41EE-A7F6-6583B76F71AA}" presName="sibTrans" presStyleCnt="0"/>
      <dgm:spPr/>
    </dgm:pt>
    <dgm:pt modelId="{B508DA9F-0490-494B-92C9-43BDC1A5309A}" type="pres">
      <dgm:prSet presAssocID="{16EE7BD0-4F72-4062-87BA-44285ECC8773}" presName="compNode" presStyleCnt="0"/>
      <dgm:spPr/>
    </dgm:pt>
    <dgm:pt modelId="{46833BB0-0439-4453-BCDC-54FBD9A28A38}" type="pres">
      <dgm:prSet presAssocID="{16EE7BD0-4F72-4062-87BA-44285ECC8773}" presName="iconBgRect" presStyleLbl="bgShp" presStyleIdx="1" presStyleCnt="5" custLinFactNeighborX="78996" custLinFactNeighborY="-54921"/>
      <dgm:spPr>
        <a:xfrm>
          <a:off x="2593800" y="1095669"/>
          <a:ext cx="1098000" cy="1098000"/>
        </a:xfrm>
        <a:prstGeom prst="ellipse">
          <a:avLst/>
        </a:prstGeom>
        <a:solidFill>
          <a:srgbClr val="0BD0D9">
            <a:hueOff val="0"/>
            <a:satOff val="0"/>
            <a:lumOff val="0"/>
            <a:alphaOff val="0"/>
          </a:srgbClr>
        </a:solidFill>
        <a:ln>
          <a:noFill/>
        </a:ln>
        <a:effectLst/>
      </dgm:spPr>
    </dgm:pt>
    <dgm:pt modelId="{B4BF23AD-8ED5-48E3-9D61-6B6A54CDF7BF}" type="pres">
      <dgm:prSet presAssocID="{16EE7BD0-4F72-4062-87BA-44285ECC8773}" presName="iconRect" presStyleLbl="node1" presStyleIdx="1" presStyleCnt="5" custLinFactX="37679" custLinFactNeighborX="100000" custLinFactNeighborY="-95720"/>
      <dgm: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Marker with solid fill"/>
        </a:ext>
      </dgm:extLst>
    </dgm:pt>
    <dgm:pt modelId="{807ABDF8-3519-440E-9C72-058E4092994F}" type="pres">
      <dgm:prSet presAssocID="{16EE7BD0-4F72-4062-87BA-44285ECC8773}" presName="spaceRect" presStyleCnt="0"/>
      <dgm:spPr/>
    </dgm:pt>
    <dgm:pt modelId="{18E42268-AF83-46F2-B336-E54E66464F61}" type="pres">
      <dgm:prSet presAssocID="{16EE7BD0-4F72-4062-87BA-44285ECC8773}" presName="textRect" presStyleLbl="revTx" presStyleIdx="1" presStyleCnt="5" custLinFactY="-18051" custLinFactNeighborX="43850" custLinFactNeighborY="-100000">
        <dgm:presLayoutVars>
          <dgm:chMax val="1"/>
          <dgm:chPref val="1"/>
        </dgm:presLayoutVars>
      </dgm:prSet>
      <dgm:spPr/>
    </dgm:pt>
    <dgm:pt modelId="{2D8BA04A-9EBC-4B3E-A517-679FAF26434E}" type="pres">
      <dgm:prSet presAssocID="{303DFF57-0B89-44A0-A40E-F0BCCAEB97B5}" presName="sibTrans" presStyleCnt="0"/>
      <dgm:spPr/>
    </dgm:pt>
    <dgm:pt modelId="{66D3AF69-B4D9-4315-9837-6058B8FCD6B2}" type="pres">
      <dgm:prSet presAssocID="{EA4D7137-9907-4FAF-8F98-7D2CA0D3A55C}" presName="compNode" presStyleCnt="0"/>
      <dgm:spPr/>
    </dgm:pt>
    <dgm:pt modelId="{BAB85A48-18E0-42A5-9D14-B2F8483374D4}" type="pres">
      <dgm:prSet presAssocID="{EA4D7137-9907-4FAF-8F98-7D2CA0D3A55C}" presName="iconBgRect" presStyleLbl="bgShp" presStyleIdx="2" presStyleCnt="5" custLinFactNeighborX="32878" custLinFactNeighborY="-52738"/>
      <dgm:spPr>
        <a:xfrm>
          <a:off x="4708800" y="1095669"/>
          <a:ext cx="1098000" cy="1098000"/>
        </a:xfrm>
        <a:prstGeom prst="ellipse">
          <a:avLst/>
        </a:prstGeom>
        <a:solidFill>
          <a:srgbClr val="10CF9B">
            <a:hueOff val="0"/>
            <a:satOff val="0"/>
            <a:lumOff val="0"/>
            <a:alphaOff val="0"/>
          </a:srgbClr>
        </a:solidFill>
        <a:ln>
          <a:noFill/>
        </a:ln>
        <a:effectLst/>
      </dgm:spPr>
    </dgm:pt>
    <dgm:pt modelId="{7E5C7AE5-6840-4727-81F9-71801DC2BB07}" type="pres">
      <dgm:prSet presAssocID="{EA4D7137-9907-4FAF-8F98-7D2CA0D3A55C}" presName="iconRect" presStyleLbl="node1" presStyleIdx="2" presStyleCnt="5" custLinFactNeighborX="57948" custLinFactNeighborY="-84115"/>
      <dgm:spPr>
        <a:xfrm>
          <a:off x="4942800" y="1329668"/>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Key with solid fill"/>
        </a:ext>
      </dgm:extLst>
    </dgm:pt>
    <dgm:pt modelId="{6E523626-021D-4B55-B9CD-9E04D58EB7AE}" type="pres">
      <dgm:prSet presAssocID="{EA4D7137-9907-4FAF-8F98-7D2CA0D3A55C}" presName="spaceRect" presStyleCnt="0"/>
      <dgm:spPr/>
    </dgm:pt>
    <dgm:pt modelId="{852B5912-7B12-43AA-B15E-FB3173BE083C}" type="pres">
      <dgm:prSet presAssocID="{EA4D7137-9907-4FAF-8F98-7D2CA0D3A55C}" presName="textRect" presStyleLbl="revTx" presStyleIdx="2" presStyleCnt="5" custScaleX="123349" custScaleY="121030" custLinFactNeighborX="25427" custLinFactNeighborY="-99170">
        <dgm:presLayoutVars>
          <dgm:chMax val="1"/>
          <dgm:chPref val="1"/>
        </dgm:presLayoutVars>
      </dgm:prSet>
      <dgm:spPr/>
    </dgm:pt>
    <dgm:pt modelId="{AB9E5BBB-78AE-477C-8608-313A8D2A369B}" type="pres">
      <dgm:prSet presAssocID="{BC8C2DAB-CE02-4A75-AA3C-2954BA3E3DDF}" presName="sibTrans" presStyleCnt="0"/>
      <dgm:spPr/>
    </dgm:pt>
    <dgm:pt modelId="{2EB9465B-3F65-4E16-A768-335834896D61}" type="pres">
      <dgm:prSet presAssocID="{AB0D995F-534E-4069-B519-AE85255C3DCE}" presName="compNode" presStyleCnt="0"/>
      <dgm:spPr/>
    </dgm:pt>
    <dgm:pt modelId="{17783EDA-2E94-4B0D-9A67-4B67ECFCC5B8}" type="pres">
      <dgm:prSet presAssocID="{AB0D995F-534E-4069-B519-AE85255C3DCE}" presName="iconBgRect" presStyleLbl="bgShp" presStyleIdx="3" presStyleCnt="5" custLinFactNeighborX="-14904" custLinFactNeighborY="-49292"/>
      <dgm:spPr>
        <a:xfrm>
          <a:off x="6823800" y="1095669"/>
          <a:ext cx="1098000" cy="1098000"/>
        </a:xfrm>
        <a:prstGeom prst="ellipse">
          <a:avLst/>
        </a:prstGeom>
        <a:solidFill>
          <a:srgbClr val="7CCA62">
            <a:hueOff val="0"/>
            <a:satOff val="0"/>
            <a:lumOff val="0"/>
            <a:alphaOff val="0"/>
          </a:srgbClr>
        </a:solidFill>
        <a:ln>
          <a:noFill/>
        </a:ln>
        <a:effectLst/>
      </dgm:spPr>
    </dgm:pt>
    <dgm:pt modelId="{8CFFBE1D-5F2B-4320-9712-55019A4EF94E}" type="pres">
      <dgm:prSet presAssocID="{AB0D995F-534E-4069-B519-AE85255C3DCE}" presName="iconRect" presStyleLbl="node1" presStyleIdx="3" presStyleCnt="5" custLinFactNeighborX="-25975" custLinFactNeighborY="-83278"/>
      <dgm: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list with solid fill"/>
        </a:ext>
      </dgm:extLst>
    </dgm:pt>
    <dgm:pt modelId="{BC80415C-96E6-48B9-959D-B5BB6BC1B1AF}" type="pres">
      <dgm:prSet presAssocID="{AB0D995F-534E-4069-B519-AE85255C3DCE}" presName="spaceRect" presStyleCnt="0"/>
      <dgm:spPr/>
    </dgm:pt>
    <dgm:pt modelId="{0EDFC707-FD8B-4346-88C9-A5FF90A58F9E}" type="pres">
      <dgm:prSet presAssocID="{AB0D995F-534E-4069-B519-AE85255C3DCE}" presName="textRect" presStyleLbl="revTx" presStyleIdx="3" presStyleCnt="5" custLinFactY="-15825" custLinFactNeighborX="292" custLinFactNeighborY="-100000">
        <dgm:presLayoutVars>
          <dgm:chMax val="1"/>
          <dgm:chPref val="1"/>
        </dgm:presLayoutVars>
      </dgm:prSet>
      <dgm:spPr/>
    </dgm:pt>
    <dgm:pt modelId="{7F7DA6D8-BB77-4BB7-81AD-4B5F9CD9BF05}" type="pres">
      <dgm:prSet presAssocID="{F9DCD6C1-E8E7-49A5-96B1-22ECF8B3AE0A}" presName="sibTrans" presStyleCnt="0"/>
      <dgm:spPr/>
    </dgm:pt>
    <dgm:pt modelId="{C37550D4-9C12-4C6F-948C-CF62F58C660F}" type="pres">
      <dgm:prSet presAssocID="{A0707C78-1C2B-440C-BC28-6C0ED1AE27EB}" presName="compNode" presStyleCnt="0"/>
      <dgm:spPr/>
    </dgm:pt>
    <dgm:pt modelId="{7FE47201-4A57-4D20-9939-899A9681F2CC}" type="pres">
      <dgm:prSet presAssocID="{A0707C78-1C2B-440C-BC28-6C0ED1AE27EB}" presName="iconBgRect" presStyleLbl="bgShp" presStyleIdx="4" presStyleCnt="5" custLinFactX="-365283" custLinFactNeighborX="-400000" custLinFactNeighborY="97815"/>
      <dgm:spPr>
        <a:xfrm>
          <a:off x="8938800" y="1095669"/>
          <a:ext cx="1098000" cy="1098000"/>
        </a:xfrm>
        <a:prstGeom prst="ellipse">
          <a:avLst/>
        </a:prstGeom>
        <a:solidFill>
          <a:srgbClr val="A5C249">
            <a:hueOff val="0"/>
            <a:satOff val="0"/>
            <a:lumOff val="0"/>
            <a:alphaOff val="0"/>
          </a:srgbClr>
        </a:solidFill>
        <a:ln>
          <a:noFill/>
        </a:ln>
        <a:effectLst/>
      </dgm:spPr>
    </dgm:pt>
    <dgm:pt modelId="{3B4DE781-8E9B-407F-97C8-B8F22CFED7D1}" type="pres">
      <dgm:prSet presAssocID="{A0707C78-1C2B-440C-BC28-6C0ED1AE27EB}" presName="iconRect" presStyleLbl="node1" presStyleIdx="4" presStyleCnt="5" custLinFactX="-636996" custLinFactY="73491" custLinFactNeighborX="-700000" custLinFactNeighborY="100000"/>
      <dgm: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Bus with solid fill"/>
        </a:ext>
      </dgm:extLst>
    </dgm:pt>
    <dgm:pt modelId="{B9CCF144-38CD-4609-B2C4-4790399CE5F8}" type="pres">
      <dgm:prSet presAssocID="{A0707C78-1C2B-440C-BC28-6C0ED1AE27EB}" presName="spaceRect" presStyleCnt="0"/>
      <dgm:spPr/>
    </dgm:pt>
    <dgm:pt modelId="{C04A2564-5CF4-4D4A-B941-173A6CDB3BB2}" type="pres">
      <dgm:prSet presAssocID="{A0707C78-1C2B-440C-BC28-6C0ED1AE27EB}" presName="textRect" presStyleLbl="revTx" presStyleIdx="4" presStyleCnt="5" custLinFactX="-200000" custLinFactY="12463" custLinFactNeighborX="-264558" custLinFactNeighborY="100000">
        <dgm:presLayoutVars>
          <dgm:chMax val="1"/>
          <dgm:chPref val="1"/>
        </dgm:presLayoutVars>
      </dgm:prSet>
      <dgm:spPr/>
    </dgm:pt>
  </dgm:ptLst>
  <dgm:cxnLst>
    <dgm:cxn modelId="{E9EF280B-C420-430F-8D0D-C4528F5BAE49}" srcId="{DC8E5DCF-B342-47D3-828E-B1FDA7034359}" destId="{C425844E-26EE-436F-9D37-0F13AD087EE8}" srcOrd="0" destOrd="0" parTransId="{8E54800F-10C3-4AE1-A3D1-D5B2C8FBD094}" sibTransId="{2EF315D0-243F-41EE-A7F6-6583B76F71AA}"/>
    <dgm:cxn modelId="{56AB4140-0CF0-4241-9CD1-2918DA38DB25}" type="presOf" srcId="{DC8E5DCF-B342-47D3-828E-B1FDA7034359}" destId="{B5AC8D3B-6B03-4602-951A-4156D1614AF2}" srcOrd="0" destOrd="0" presId="urn:microsoft.com/office/officeart/2018/5/layout/IconCircleLabelList"/>
    <dgm:cxn modelId="{9A0F8560-5845-44C3-9399-7041A8D376FD}" srcId="{DC8E5DCF-B342-47D3-828E-B1FDA7034359}" destId="{16EE7BD0-4F72-4062-87BA-44285ECC8773}" srcOrd="1" destOrd="0" parTransId="{E7BD0D5D-9C24-498C-9FB4-DC4FC32F7006}" sibTransId="{303DFF57-0B89-44A0-A40E-F0BCCAEB97B5}"/>
    <dgm:cxn modelId="{B0547564-2219-4DB7-8A5E-8977F8D27B19}" srcId="{DC8E5DCF-B342-47D3-828E-B1FDA7034359}" destId="{A0707C78-1C2B-440C-BC28-6C0ED1AE27EB}" srcOrd="4" destOrd="0" parTransId="{FA5EA41B-20BF-4BEA-9ED0-FB8EC3616965}" sibTransId="{E3F4C265-0D6F-4500-9BA0-CB8C26605082}"/>
    <dgm:cxn modelId="{143ECC49-C7AF-4796-832E-01BDAF8238AC}" type="presOf" srcId="{EA4D7137-9907-4FAF-8F98-7D2CA0D3A55C}" destId="{852B5912-7B12-43AA-B15E-FB3173BE083C}" srcOrd="0" destOrd="0" presId="urn:microsoft.com/office/officeart/2018/5/layout/IconCircleLabelList"/>
    <dgm:cxn modelId="{775EF378-6F6B-422D-B8FC-B0207B88D661}" type="presOf" srcId="{AB0D995F-534E-4069-B519-AE85255C3DCE}" destId="{0EDFC707-FD8B-4346-88C9-A5FF90A58F9E}" srcOrd="0" destOrd="0" presId="urn:microsoft.com/office/officeart/2018/5/layout/IconCircleLabelList"/>
    <dgm:cxn modelId="{93324782-403C-4EC4-8CC3-147884EB52B1}" srcId="{DC8E5DCF-B342-47D3-828E-B1FDA7034359}" destId="{AB0D995F-534E-4069-B519-AE85255C3DCE}" srcOrd="3" destOrd="0" parTransId="{4A12BA63-4490-4A1C-8508-C0EF475B8447}" sibTransId="{F9DCD6C1-E8E7-49A5-96B1-22ECF8B3AE0A}"/>
    <dgm:cxn modelId="{0B1CC1A3-99CA-438C-AF1A-E77D0539CDE3}" type="presOf" srcId="{A0707C78-1C2B-440C-BC28-6C0ED1AE27EB}" destId="{C04A2564-5CF4-4D4A-B941-173A6CDB3BB2}" srcOrd="0" destOrd="0" presId="urn:microsoft.com/office/officeart/2018/5/layout/IconCircleLabelList"/>
    <dgm:cxn modelId="{7BC73EBA-FFC3-4E65-A225-EEBA849A1960}" type="presOf" srcId="{C425844E-26EE-436F-9D37-0F13AD087EE8}" destId="{70228BE1-E0CB-4715-B1C9-2E16AFC19CE8}" srcOrd="0" destOrd="0" presId="urn:microsoft.com/office/officeart/2018/5/layout/IconCircleLabelList"/>
    <dgm:cxn modelId="{A6094FCB-9E48-4E4A-8784-17A89EEF4B0C}" type="presOf" srcId="{16EE7BD0-4F72-4062-87BA-44285ECC8773}" destId="{18E42268-AF83-46F2-B336-E54E66464F61}" srcOrd="0" destOrd="0" presId="urn:microsoft.com/office/officeart/2018/5/layout/IconCircleLabelList"/>
    <dgm:cxn modelId="{6B51E4E9-58C8-4167-BA31-40AAEC559E6F}" srcId="{DC8E5DCF-B342-47D3-828E-B1FDA7034359}" destId="{EA4D7137-9907-4FAF-8F98-7D2CA0D3A55C}" srcOrd="2" destOrd="0" parTransId="{4E5177A5-0378-437C-AA9F-6F03BC453DBC}" sibTransId="{BC8C2DAB-CE02-4A75-AA3C-2954BA3E3DDF}"/>
    <dgm:cxn modelId="{82ECFC22-452A-450D-81C0-C204D855BBDF}" type="presParOf" srcId="{B5AC8D3B-6B03-4602-951A-4156D1614AF2}" destId="{39977EF4-F8B9-4F36-8FCD-1B9D263FEFD5}" srcOrd="0" destOrd="0" presId="urn:microsoft.com/office/officeart/2018/5/layout/IconCircleLabelList"/>
    <dgm:cxn modelId="{15436ADE-2427-4E19-99D2-7BA6CE86FEAB}" type="presParOf" srcId="{39977EF4-F8B9-4F36-8FCD-1B9D263FEFD5}" destId="{04DD128E-35C4-403C-8947-33A5394EA58D}" srcOrd="0" destOrd="0" presId="urn:microsoft.com/office/officeart/2018/5/layout/IconCircleLabelList"/>
    <dgm:cxn modelId="{237AEAEC-80FD-476D-8277-786179459887}" type="presParOf" srcId="{39977EF4-F8B9-4F36-8FCD-1B9D263FEFD5}" destId="{39E919C8-B032-483C-B590-D69074978176}" srcOrd="1" destOrd="0" presId="urn:microsoft.com/office/officeart/2018/5/layout/IconCircleLabelList"/>
    <dgm:cxn modelId="{03E7C462-F34F-4999-988B-429ECFA0AEE6}" type="presParOf" srcId="{39977EF4-F8B9-4F36-8FCD-1B9D263FEFD5}" destId="{0CEC30D3-F8C1-461C-B517-D23A20CE682D}" srcOrd="2" destOrd="0" presId="urn:microsoft.com/office/officeart/2018/5/layout/IconCircleLabelList"/>
    <dgm:cxn modelId="{479B3AF5-C90C-4088-A50B-649FDB6AB39B}" type="presParOf" srcId="{39977EF4-F8B9-4F36-8FCD-1B9D263FEFD5}" destId="{70228BE1-E0CB-4715-B1C9-2E16AFC19CE8}" srcOrd="3" destOrd="0" presId="urn:microsoft.com/office/officeart/2018/5/layout/IconCircleLabelList"/>
    <dgm:cxn modelId="{4A56C406-4FE7-4170-B3EB-3C268D0149C8}" type="presParOf" srcId="{B5AC8D3B-6B03-4602-951A-4156D1614AF2}" destId="{8B6407A3-4EAF-4E6B-9205-66AC22B76384}" srcOrd="1" destOrd="0" presId="urn:microsoft.com/office/officeart/2018/5/layout/IconCircleLabelList"/>
    <dgm:cxn modelId="{050CA78E-93CB-4F94-BA09-880BE3758553}" type="presParOf" srcId="{B5AC8D3B-6B03-4602-951A-4156D1614AF2}" destId="{B508DA9F-0490-494B-92C9-43BDC1A5309A}" srcOrd="2" destOrd="0" presId="urn:microsoft.com/office/officeart/2018/5/layout/IconCircleLabelList"/>
    <dgm:cxn modelId="{7E1BE42C-74E4-4C44-90E0-8F919F804B65}" type="presParOf" srcId="{B508DA9F-0490-494B-92C9-43BDC1A5309A}" destId="{46833BB0-0439-4453-BCDC-54FBD9A28A38}" srcOrd="0" destOrd="0" presId="urn:microsoft.com/office/officeart/2018/5/layout/IconCircleLabelList"/>
    <dgm:cxn modelId="{95C2BB3D-A739-40E1-BF14-A448A6B614C6}" type="presParOf" srcId="{B508DA9F-0490-494B-92C9-43BDC1A5309A}" destId="{B4BF23AD-8ED5-48E3-9D61-6B6A54CDF7BF}" srcOrd="1" destOrd="0" presId="urn:microsoft.com/office/officeart/2018/5/layout/IconCircleLabelList"/>
    <dgm:cxn modelId="{282FF7CA-9435-4826-95D8-2B09DCF0A761}" type="presParOf" srcId="{B508DA9F-0490-494B-92C9-43BDC1A5309A}" destId="{807ABDF8-3519-440E-9C72-058E4092994F}" srcOrd="2" destOrd="0" presId="urn:microsoft.com/office/officeart/2018/5/layout/IconCircleLabelList"/>
    <dgm:cxn modelId="{AF068100-B185-4FE6-8ED7-E76F8B4673B0}" type="presParOf" srcId="{B508DA9F-0490-494B-92C9-43BDC1A5309A}" destId="{18E42268-AF83-46F2-B336-E54E66464F61}" srcOrd="3" destOrd="0" presId="urn:microsoft.com/office/officeart/2018/5/layout/IconCircleLabelList"/>
    <dgm:cxn modelId="{FCAC0A7B-9808-492C-AFB8-E31D6519A842}" type="presParOf" srcId="{B5AC8D3B-6B03-4602-951A-4156D1614AF2}" destId="{2D8BA04A-9EBC-4B3E-A517-679FAF26434E}" srcOrd="3" destOrd="0" presId="urn:microsoft.com/office/officeart/2018/5/layout/IconCircleLabelList"/>
    <dgm:cxn modelId="{4AC711BC-0CF0-4087-9FE1-B7EA9A08F88F}" type="presParOf" srcId="{B5AC8D3B-6B03-4602-951A-4156D1614AF2}" destId="{66D3AF69-B4D9-4315-9837-6058B8FCD6B2}" srcOrd="4" destOrd="0" presId="urn:microsoft.com/office/officeart/2018/5/layout/IconCircleLabelList"/>
    <dgm:cxn modelId="{63E9CD70-7AA9-47B6-8A76-0CD9D95C46A5}" type="presParOf" srcId="{66D3AF69-B4D9-4315-9837-6058B8FCD6B2}" destId="{BAB85A48-18E0-42A5-9D14-B2F8483374D4}" srcOrd="0" destOrd="0" presId="urn:microsoft.com/office/officeart/2018/5/layout/IconCircleLabelList"/>
    <dgm:cxn modelId="{C4F8BEB5-5D14-4B5B-913B-E9605C942E4F}" type="presParOf" srcId="{66D3AF69-B4D9-4315-9837-6058B8FCD6B2}" destId="{7E5C7AE5-6840-4727-81F9-71801DC2BB07}" srcOrd="1" destOrd="0" presId="urn:microsoft.com/office/officeart/2018/5/layout/IconCircleLabelList"/>
    <dgm:cxn modelId="{5019FE5D-1826-4C1F-9D5B-944E67B8FBAD}" type="presParOf" srcId="{66D3AF69-B4D9-4315-9837-6058B8FCD6B2}" destId="{6E523626-021D-4B55-B9CD-9E04D58EB7AE}" srcOrd="2" destOrd="0" presId="urn:microsoft.com/office/officeart/2018/5/layout/IconCircleLabelList"/>
    <dgm:cxn modelId="{E025DA0D-263A-4EFF-B91D-7948537F95BA}" type="presParOf" srcId="{66D3AF69-B4D9-4315-9837-6058B8FCD6B2}" destId="{852B5912-7B12-43AA-B15E-FB3173BE083C}" srcOrd="3" destOrd="0" presId="urn:microsoft.com/office/officeart/2018/5/layout/IconCircleLabelList"/>
    <dgm:cxn modelId="{C81D77BA-3C24-429B-B437-49F5E412C82E}" type="presParOf" srcId="{B5AC8D3B-6B03-4602-951A-4156D1614AF2}" destId="{AB9E5BBB-78AE-477C-8608-313A8D2A369B}" srcOrd="5" destOrd="0" presId="urn:microsoft.com/office/officeart/2018/5/layout/IconCircleLabelList"/>
    <dgm:cxn modelId="{6E1986F2-FB31-4A46-B351-22C05FF3F491}" type="presParOf" srcId="{B5AC8D3B-6B03-4602-951A-4156D1614AF2}" destId="{2EB9465B-3F65-4E16-A768-335834896D61}" srcOrd="6" destOrd="0" presId="urn:microsoft.com/office/officeart/2018/5/layout/IconCircleLabelList"/>
    <dgm:cxn modelId="{663273AA-8210-49E1-B206-3BE550EC1CF6}" type="presParOf" srcId="{2EB9465B-3F65-4E16-A768-335834896D61}" destId="{17783EDA-2E94-4B0D-9A67-4B67ECFCC5B8}" srcOrd="0" destOrd="0" presId="urn:microsoft.com/office/officeart/2018/5/layout/IconCircleLabelList"/>
    <dgm:cxn modelId="{E2790191-BEC9-4B64-A3F2-DB07F9B5DD95}" type="presParOf" srcId="{2EB9465B-3F65-4E16-A768-335834896D61}" destId="{8CFFBE1D-5F2B-4320-9712-55019A4EF94E}" srcOrd="1" destOrd="0" presId="urn:microsoft.com/office/officeart/2018/5/layout/IconCircleLabelList"/>
    <dgm:cxn modelId="{63F88C95-014B-4C7C-AABC-70EE6E76E953}" type="presParOf" srcId="{2EB9465B-3F65-4E16-A768-335834896D61}" destId="{BC80415C-96E6-48B9-959D-B5BB6BC1B1AF}" srcOrd="2" destOrd="0" presId="urn:microsoft.com/office/officeart/2018/5/layout/IconCircleLabelList"/>
    <dgm:cxn modelId="{C4277084-CB62-47AB-AF5E-3957FB65AF0F}" type="presParOf" srcId="{2EB9465B-3F65-4E16-A768-335834896D61}" destId="{0EDFC707-FD8B-4346-88C9-A5FF90A58F9E}" srcOrd="3" destOrd="0" presId="urn:microsoft.com/office/officeart/2018/5/layout/IconCircleLabelList"/>
    <dgm:cxn modelId="{164A4E6F-A42C-4243-B5BE-D490AF8C9FE8}" type="presParOf" srcId="{B5AC8D3B-6B03-4602-951A-4156D1614AF2}" destId="{7F7DA6D8-BB77-4BB7-81AD-4B5F9CD9BF05}" srcOrd="7" destOrd="0" presId="urn:microsoft.com/office/officeart/2018/5/layout/IconCircleLabelList"/>
    <dgm:cxn modelId="{AA8BB8BB-1A62-4187-BF8C-259EDEAA9162}" type="presParOf" srcId="{B5AC8D3B-6B03-4602-951A-4156D1614AF2}" destId="{C37550D4-9C12-4C6F-948C-CF62F58C660F}" srcOrd="8" destOrd="0" presId="urn:microsoft.com/office/officeart/2018/5/layout/IconCircleLabelList"/>
    <dgm:cxn modelId="{C02B7000-28F6-444A-83FB-2D812D093825}" type="presParOf" srcId="{C37550D4-9C12-4C6F-948C-CF62F58C660F}" destId="{7FE47201-4A57-4D20-9939-899A9681F2CC}" srcOrd="0" destOrd="0" presId="urn:microsoft.com/office/officeart/2018/5/layout/IconCircleLabelList"/>
    <dgm:cxn modelId="{E2B784B4-B57C-4F07-9C2B-679D811C4BA2}" type="presParOf" srcId="{C37550D4-9C12-4C6F-948C-CF62F58C660F}" destId="{3B4DE781-8E9B-407F-97C8-B8F22CFED7D1}" srcOrd="1" destOrd="0" presId="urn:microsoft.com/office/officeart/2018/5/layout/IconCircleLabelList"/>
    <dgm:cxn modelId="{C9C10D27-C726-49F0-BA27-48194E4C380A}" type="presParOf" srcId="{C37550D4-9C12-4C6F-948C-CF62F58C660F}" destId="{B9CCF144-38CD-4609-B2C4-4790399CE5F8}" srcOrd="2" destOrd="0" presId="urn:microsoft.com/office/officeart/2018/5/layout/IconCircleLabelList"/>
    <dgm:cxn modelId="{B4364BCD-9BE4-4258-A827-48E5A29CBD04}" type="presParOf" srcId="{C37550D4-9C12-4C6F-948C-CF62F58C660F}" destId="{C04A2564-5CF4-4D4A-B941-173A6CDB3BB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D128E-35C4-403C-8947-33A5394EA58D}">
      <dsp:nvSpPr>
        <dsp:cNvPr id="0" name=""/>
        <dsp:cNvSpPr/>
      </dsp:nvSpPr>
      <dsp:spPr>
        <a:xfrm>
          <a:off x="478800" y="1095669"/>
          <a:ext cx="1098000" cy="1098000"/>
        </a:xfrm>
        <a:prstGeom prst="ellipse">
          <a:avLst/>
        </a:prstGeom>
        <a:solidFill>
          <a:srgbClr val="009DD9">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9E919C8-B032-483C-B590-D69074978176}">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228BE1-E0CB-4715-B1C9-2E16AFC19CE8}">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cap="all" dirty="0">
              <a:solidFill>
                <a:sysClr val="windowText" lastClr="000000">
                  <a:hueOff val="0"/>
                  <a:satOff val="0"/>
                  <a:lumOff val="0"/>
                  <a:alphaOff val="0"/>
                </a:sysClr>
              </a:solidFill>
              <a:latin typeface="Calibri" panose="020F0502020204030204"/>
              <a:ea typeface="+mn-ea"/>
              <a:cs typeface="+mn-cs"/>
            </a:rPr>
            <a:t>Project Initiation</a:t>
          </a:r>
        </a:p>
      </dsp:txBody>
      <dsp:txXfrm>
        <a:off x="127800" y="2535669"/>
        <a:ext cx="1800000" cy="720000"/>
      </dsp:txXfrm>
    </dsp:sp>
    <dsp:sp modelId="{46833BB0-0439-4453-BCDC-54FBD9A28A38}">
      <dsp:nvSpPr>
        <dsp:cNvPr id="0" name=""/>
        <dsp:cNvSpPr/>
      </dsp:nvSpPr>
      <dsp:spPr>
        <a:xfrm>
          <a:off x="2593800" y="1095669"/>
          <a:ext cx="1098000" cy="1098000"/>
        </a:xfrm>
        <a:prstGeom prst="ellipse">
          <a:avLst/>
        </a:prstGeom>
        <a:solidFill>
          <a:srgbClr val="0BD0D9">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4BF23AD-8ED5-48E3-9D61-6B6A54CDF7BF}">
      <dsp:nvSpPr>
        <dsp:cNvPr id="0" name=""/>
        <dsp:cNvSpPr/>
      </dsp:nvSpPr>
      <dsp:spPr>
        <a:xfrm>
          <a:off x="2827800"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E42268-AF83-46F2-B336-E54E66464F61}">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cap="all">
              <a:solidFill>
                <a:sysClr val="windowText" lastClr="000000">
                  <a:hueOff val="0"/>
                  <a:satOff val="0"/>
                  <a:lumOff val="0"/>
                  <a:alphaOff val="0"/>
                </a:sysClr>
              </a:solidFill>
              <a:latin typeface="Calibri" panose="020F0502020204030204"/>
              <a:ea typeface="+mn-ea"/>
              <a:cs typeface="+mn-cs"/>
            </a:rPr>
            <a:t>Intelligence Gathering</a:t>
          </a:r>
        </a:p>
      </dsp:txBody>
      <dsp:txXfrm>
        <a:off x="2242800" y="2535669"/>
        <a:ext cx="1800000" cy="720000"/>
      </dsp:txXfrm>
    </dsp:sp>
    <dsp:sp modelId="{BAB85A48-18E0-42A5-9D14-B2F8483374D4}">
      <dsp:nvSpPr>
        <dsp:cNvPr id="0" name=""/>
        <dsp:cNvSpPr/>
      </dsp:nvSpPr>
      <dsp:spPr>
        <a:xfrm>
          <a:off x="4708800" y="1095669"/>
          <a:ext cx="1098000" cy="1098000"/>
        </a:xfrm>
        <a:prstGeom prst="ellipse">
          <a:avLst/>
        </a:prstGeom>
        <a:solidFill>
          <a:srgbClr val="10CF9B">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E5C7AE5-6840-4727-81F9-71801DC2BB07}">
      <dsp:nvSpPr>
        <dsp:cNvPr id="0" name=""/>
        <dsp:cNvSpPr/>
      </dsp:nvSpPr>
      <dsp:spPr>
        <a:xfrm>
          <a:off x="4942800"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2B5912-7B12-43AA-B15E-FB3173BE083C}">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cap="all">
              <a:solidFill>
                <a:sysClr val="windowText" lastClr="000000">
                  <a:hueOff val="0"/>
                  <a:satOff val="0"/>
                  <a:lumOff val="0"/>
                  <a:alphaOff val="0"/>
                </a:sysClr>
              </a:solidFill>
              <a:latin typeface="Calibri" panose="020F0502020204030204"/>
              <a:ea typeface="+mn-ea"/>
              <a:cs typeface="+mn-cs"/>
            </a:rPr>
            <a:t>Vision, Guiding Principles, and Alternatives</a:t>
          </a:r>
        </a:p>
      </dsp:txBody>
      <dsp:txXfrm>
        <a:off x="4357800" y="2535669"/>
        <a:ext cx="1800000" cy="720000"/>
      </dsp:txXfrm>
    </dsp:sp>
    <dsp:sp modelId="{17783EDA-2E94-4B0D-9A67-4B67ECFCC5B8}">
      <dsp:nvSpPr>
        <dsp:cNvPr id="0" name=""/>
        <dsp:cNvSpPr/>
      </dsp:nvSpPr>
      <dsp:spPr>
        <a:xfrm>
          <a:off x="6823800" y="1095669"/>
          <a:ext cx="1098000" cy="1098000"/>
        </a:xfrm>
        <a:prstGeom prst="ellipse">
          <a:avLst/>
        </a:prstGeom>
        <a:solidFill>
          <a:srgbClr val="7CCA62">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CFFBE1D-5F2B-4320-9712-55019A4EF94E}">
      <dsp:nvSpPr>
        <dsp:cNvPr id="0" name=""/>
        <dsp:cNvSpPr/>
      </dsp:nvSpPr>
      <dsp:spPr>
        <a:xfrm>
          <a:off x="7057800"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DFC707-FD8B-4346-88C9-A5FF90A58F9E}">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cap="all">
              <a:solidFill>
                <a:sysClr val="windowText" lastClr="000000">
                  <a:hueOff val="0"/>
                  <a:satOff val="0"/>
                  <a:lumOff val="0"/>
                  <a:alphaOff val="0"/>
                </a:sysClr>
              </a:solidFill>
              <a:latin typeface="Calibri" panose="020F0502020204030204"/>
              <a:ea typeface="+mn-ea"/>
              <a:cs typeface="+mn-cs"/>
            </a:rPr>
            <a:t>Plan Development and Environmental Review</a:t>
          </a:r>
        </a:p>
      </dsp:txBody>
      <dsp:txXfrm>
        <a:off x="6472800" y="2535669"/>
        <a:ext cx="1800000" cy="720000"/>
      </dsp:txXfrm>
    </dsp:sp>
    <dsp:sp modelId="{7FE47201-4A57-4D20-9939-899A9681F2CC}">
      <dsp:nvSpPr>
        <dsp:cNvPr id="0" name=""/>
        <dsp:cNvSpPr/>
      </dsp:nvSpPr>
      <dsp:spPr>
        <a:xfrm>
          <a:off x="8938800" y="1095669"/>
          <a:ext cx="1098000" cy="1098000"/>
        </a:xfrm>
        <a:prstGeom prst="ellipse">
          <a:avLst/>
        </a:prstGeom>
        <a:solidFill>
          <a:srgbClr val="A5C249">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B4DE781-8E9B-407F-97C8-B8F22CFED7D1}">
      <dsp:nvSpPr>
        <dsp:cNvPr id="0" name=""/>
        <dsp:cNvSpPr/>
      </dsp:nvSpPr>
      <dsp:spPr>
        <a:xfrm>
          <a:off x="9172800"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4A2564-5CF4-4D4A-B941-173A6CDB3BB2}">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cap="all">
              <a:solidFill>
                <a:sysClr val="windowText" lastClr="000000">
                  <a:hueOff val="0"/>
                  <a:satOff val="0"/>
                  <a:lumOff val="0"/>
                  <a:alphaOff val="0"/>
                </a:sysClr>
              </a:solidFill>
              <a:latin typeface="Calibri" panose="020F0502020204030204"/>
              <a:ea typeface="+mn-ea"/>
              <a:cs typeface="+mn-cs"/>
            </a:rPr>
            <a:t>Certification and Adoption </a:t>
          </a:r>
        </a:p>
      </dsp:txBody>
      <dsp:txXfrm>
        <a:off x="8587800" y="2535669"/>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D128E-35C4-403C-8947-33A5394EA58D}">
      <dsp:nvSpPr>
        <dsp:cNvPr id="0" name=""/>
        <dsp:cNvSpPr/>
      </dsp:nvSpPr>
      <dsp:spPr>
        <a:xfrm>
          <a:off x="1617481" y="508503"/>
          <a:ext cx="1080843" cy="1080843"/>
        </a:xfrm>
        <a:prstGeom prst="ellipse">
          <a:avLst/>
        </a:prstGeom>
        <a:solidFill>
          <a:srgbClr val="009DD9">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9E919C8-B032-483C-B590-D69074978176}">
      <dsp:nvSpPr>
        <dsp:cNvPr id="0" name=""/>
        <dsp:cNvSpPr/>
      </dsp:nvSpPr>
      <dsp:spPr>
        <a:xfrm>
          <a:off x="1835410" y="775699"/>
          <a:ext cx="620156" cy="6201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228BE1-E0CB-4715-B1C9-2E16AFC19CE8}">
      <dsp:nvSpPr>
        <dsp:cNvPr id="0" name=""/>
        <dsp:cNvSpPr/>
      </dsp:nvSpPr>
      <dsp:spPr>
        <a:xfrm>
          <a:off x="1270682" y="167843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all" dirty="0">
              <a:solidFill>
                <a:sysClr val="windowText" lastClr="000000">
                  <a:hueOff val="0"/>
                  <a:satOff val="0"/>
                  <a:lumOff val="0"/>
                  <a:alphaOff val="0"/>
                </a:sysClr>
              </a:solidFill>
              <a:latin typeface="Calibri" panose="020F0502020204030204"/>
              <a:ea typeface="+mn-ea"/>
              <a:cs typeface="+mn-cs"/>
            </a:rPr>
            <a:t>Project Initiation</a:t>
          </a:r>
        </a:p>
      </dsp:txBody>
      <dsp:txXfrm>
        <a:off x="1270682" y="1678431"/>
        <a:ext cx="1771875" cy="708750"/>
      </dsp:txXfrm>
    </dsp:sp>
    <dsp:sp modelId="{46833BB0-0439-4453-BCDC-54FBD9A28A38}">
      <dsp:nvSpPr>
        <dsp:cNvPr id="0" name=""/>
        <dsp:cNvSpPr/>
      </dsp:nvSpPr>
      <dsp:spPr>
        <a:xfrm>
          <a:off x="3282390" y="518933"/>
          <a:ext cx="1080843" cy="1080843"/>
        </a:xfrm>
        <a:prstGeom prst="ellipse">
          <a:avLst/>
        </a:prstGeom>
        <a:solidFill>
          <a:srgbClr val="0BD0D9">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4BF23AD-8ED5-48E3-9D61-6B6A54CDF7BF}">
      <dsp:nvSpPr>
        <dsp:cNvPr id="0" name=""/>
        <dsp:cNvSpPr/>
      </dsp:nvSpPr>
      <dsp:spPr>
        <a:xfrm>
          <a:off x="3512736" y="749274"/>
          <a:ext cx="620156" cy="620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E42268-AF83-46F2-B336-E54E66464F61}">
      <dsp:nvSpPr>
        <dsp:cNvPr id="0" name=""/>
        <dsp:cNvSpPr/>
      </dsp:nvSpPr>
      <dsp:spPr>
        <a:xfrm>
          <a:off x="2860019" y="1693357"/>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all" dirty="0">
              <a:solidFill>
                <a:sysClr val="windowText" lastClr="000000">
                  <a:hueOff val="0"/>
                  <a:satOff val="0"/>
                  <a:lumOff val="0"/>
                  <a:alphaOff val="0"/>
                </a:sysClr>
              </a:solidFill>
              <a:latin typeface="Calibri" panose="020F0502020204030204"/>
              <a:ea typeface="+mn-ea"/>
              <a:cs typeface="+mn-cs"/>
            </a:rPr>
            <a:t>SPECIFIC PLAN AREA PROFILE</a:t>
          </a:r>
        </a:p>
      </dsp:txBody>
      <dsp:txXfrm>
        <a:off x="2860019" y="1693357"/>
        <a:ext cx="1771875" cy="708750"/>
      </dsp:txXfrm>
    </dsp:sp>
    <dsp:sp modelId="{BAB85A48-18E0-42A5-9D14-B2F8483374D4}">
      <dsp:nvSpPr>
        <dsp:cNvPr id="0" name=""/>
        <dsp:cNvSpPr/>
      </dsp:nvSpPr>
      <dsp:spPr>
        <a:xfrm>
          <a:off x="5072737" y="505266"/>
          <a:ext cx="1080843" cy="1080843"/>
        </a:xfrm>
        <a:prstGeom prst="ellipse">
          <a:avLst/>
        </a:prstGeom>
        <a:solidFill>
          <a:srgbClr val="10CF9B">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E5C7AE5-6840-4727-81F9-71801DC2BB07}">
      <dsp:nvSpPr>
        <dsp:cNvPr id="0" name=""/>
        <dsp:cNvSpPr/>
      </dsp:nvSpPr>
      <dsp:spPr>
        <a:xfrm>
          <a:off x="5307090" y="783980"/>
          <a:ext cx="620156" cy="6201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2B5912-7B12-43AA-B15E-FB3173BE083C}">
      <dsp:nvSpPr>
        <dsp:cNvPr id="0" name=""/>
        <dsp:cNvSpPr/>
      </dsp:nvSpPr>
      <dsp:spPr>
        <a:xfrm>
          <a:off x="4615539" y="1715389"/>
          <a:ext cx="2185590" cy="85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66725">
            <a:lnSpc>
              <a:spcPct val="90000"/>
            </a:lnSpc>
            <a:spcBef>
              <a:spcPct val="0"/>
            </a:spcBef>
            <a:spcAft>
              <a:spcPct val="35000"/>
            </a:spcAft>
            <a:buNone/>
            <a:defRPr cap="all"/>
          </a:pPr>
          <a:r>
            <a:rPr lang="en-US" sz="1050" kern="1200" cap="all" dirty="0">
              <a:solidFill>
                <a:sysClr val="windowText" lastClr="000000">
                  <a:hueOff val="0"/>
                  <a:satOff val="0"/>
                  <a:lumOff val="0"/>
                  <a:alphaOff val="0"/>
                </a:sysClr>
              </a:solidFill>
              <a:latin typeface="Calibri" panose="020F0502020204030204"/>
              <a:ea typeface="+mn-ea"/>
              <a:cs typeface="+mn-cs"/>
            </a:rPr>
            <a:t>Key strengths, opportunities, challenges, and trends</a:t>
          </a:r>
        </a:p>
      </dsp:txBody>
      <dsp:txXfrm>
        <a:off x="4615539" y="1715389"/>
        <a:ext cx="2185590" cy="857800"/>
      </dsp:txXfrm>
    </dsp:sp>
    <dsp:sp modelId="{17783EDA-2E94-4B0D-9A67-4B67ECFCC5B8}">
      <dsp:nvSpPr>
        <dsp:cNvPr id="0" name=""/>
        <dsp:cNvSpPr/>
      </dsp:nvSpPr>
      <dsp:spPr>
        <a:xfrm>
          <a:off x="6845099" y="579774"/>
          <a:ext cx="1080843" cy="1080843"/>
        </a:xfrm>
        <a:prstGeom prst="ellipse">
          <a:avLst/>
        </a:prstGeom>
        <a:solidFill>
          <a:srgbClr val="7CCA62">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CFFBE1D-5F2B-4320-9712-55019A4EF94E}">
      <dsp:nvSpPr>
        <dsp:cNvPr id="0" name=""/>
        <dsp:cNvSpPr/>
      </dsp:nvSpPr>
      <dsp:spPr>
        <a:xfrm>
          <a:off x="7075446" y="826434"/>
          <a:ext cx="620156" cy="6201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DFC707-FD8B-4346-88C9-A5FF90A58F9E}">
      <dsp:nvSpPr>
        <dsp:cNvPr id="0" name=""/>
        <dsp:cNvSpPr/>
      </dsp:nvSpPr>
      <dsp:spPr>
        <a:xfrm>
          <a:off x="6665847" y="1709134"/>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cap="all" dirty="0">
              <a:solidFill>
                <a:sysClr val="windowText" lastClr="000000">
                  <a:hueOff val="0"/>
                  <a:satOff val="0"/>
                  <a:lumOff val="0"/>
                  <a:alphaOff val="0"/>
                </a:sysClr>
              </a:solidFill>
              <a:latin typeface="Calibri" panose="020F0502020204030204"/>
              <a:ea typeface="+mn-ea"/>
              <a:cs typeface="+mn-cs"/>
            </a:rPr>
            <a:t>Co</a:t>
          </a:r>
          <a:r>
            <a:rPr lang="en-US" sz="1050" kern="1200" cap="all" dirty="0">
              <a:solidFill>
                <a:sysClr val="windowText" lastClr="000000">
                  <a:hueOff val="0"/>
                  <a:satOff val="0"/>
                  <a:lumOff val="0"/>
                  <a:alphaOff val="0"/>
                </a:sysClr>
              </a:solidFill>
              <a:latin typeface="Calibri" panose="020F0502020204030204"/>
              <a:ea typeface="+mn-ea"/>
              <a:cs typeface="+mn-cs"/>
            </a:rPr>
            <a:t>nfirmation of specific plan approach</a:t>
          </a:r>
        </a:p>
      </dsp:txBody>
      <dsp:txXfrm>
        <a:off x="6665847" y="1709134"/>
        <a:ext cx="1771875" cy="708750"/>
      </dsp:txXfrm>
    </dsp:sp>
    <dsp:sp modelId="{7FE47201-4A57-4D20-9939-899A9681F2CC}">
      <dsp:nvSpPr>
        <dsp:cNvPr id="0" name=""/>
        <dsp:cNvSpPr/>
      </dsp:nvSpPr>
      <dsp:spPr>
        <a:xfrm>
          <a:off x="816628" y="2169771"/>
          <a:ext cx="1080843" cy="1080843"/>
        </a:xfrm>
        <a:prstGeom prst="ellipse">
          <a:avLst/>
        </a:prstGeom>
        <a:solidFill>
          <a:srgbClr val="A5C249">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B4DE781-8E9B-407F-97C8-B8F22CFED7D1}">
      <dsp:nvSpPr>
        <dsp:cNvPr id="0" name=""/>
        <dsp:cNvSpPr/>
      </dsp:nvSpPr>
      <dsp:spPr>
        <a:xfrm>
          <a:off x="1027021" y="2418803"/>
          <a:ext cx="620156" cy="6201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4A2564-5CF4-4D4A-B941-173A6CDB3BB2}">
      <dsp:nvSpPr>
        <dsp:cNvPr id="0" name=""/>
        <dsp:cNvSpPr/>
      </dsp:nvSpPr>
      <dsp:spPr>
        <a:xfrm>
          <a:off x="511239" y="3327125"/>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defRPr cap="all"/>
          </a:pPr>
          <a:r>
            <a:rPr lang="en-US" sz="1100" kern="1200" cap="all" dirty="0">
              <a:solidFill>
                <a:sysClr val="windowText" lastClr="000000">
                  <a:hueOff val="0"/>
                  <a:satOff val="0"/>
                  <a:lumOff val="0"/>
                  <a:alphaOff val="0"/>
                </a:sysClr>
              </a:solidFill>
              <a:latin typeface="Calibri" panose="020F0502020204030204"/>
              <a:ea typeface="+mn-ea"/>
              <a:cs typeface="+mn-cs"/>
            </a:rPr>
            <a:t>Key Destinations and multi-modal pathways</a:t>
          </a:r>
        </a:p>
      </dsp:txBody>
      <dsp:txXfrm>
        <a:off x="511239" y="3327125"/>
        <a:ext cx="1771875" cy="70875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71055"/>
          </a:xfrm>
          <a:prstGeom prst="rect">
            <a:avLst/>
          </a:prstGeom>
        </p:spPr>
        <p:txBody>
          <a:bodyPr vert="horz" lIns="94219" tIns="47110" rIns="94219" bIns="47110" rtlCol="0"/>
          <a:lstStyle>
            <a:lvl1pPr algn="l">
              <a:defRPr sz="1200"/>
            </a:lvl1pPr>
          </a:lstStyle>
          <a:p>
            <a:endParaRPr lang="en-US" dirty="0"/>
          </a:p>
        </p:txBody>
      </p:sp>
      <p:sp>
        <p:nvSpPr>
          <p:cNvPr id="3" name="Date Placeholder 2"/>
          <p:cNvSpPr>
            <a:spLocks noGrp="1"/>
          </p:cNvSpPr>
          <p:nvPr>
            <p:ph type="dt" sz="quarter" idx="1"/>
          </p:nvPr>
        </p:nvSpPr>
        <p:spPr>
          <a:xfrm>
            <a:off x="4023095" y="0"/>
            <a:ext cx="3077739" cy="471055"/>
          </a:xfrm>
          <a:prstGeom prst="rect">
            <a:avLst/>
          </a:prstGeom>
        </p:spPr>
        <p:txBody>
          <a:bodyPr vert="horz" lIns="94219" tIns="47110" rIns="94219" bIns="47110" rtlCol="0"/>
          <a:lstStyle>
            <a:lvl1pPr algn="r">
              <a:defRPr sz="1200"/>
            </a:lvl1pPr>
          </a:lstStyle>
          <a:p>
            <a:fld id="{D63D5444-F62C-42C3-A75A-D9DBA807730F}" type="datetimeFigureOut">
              <a:rPr lang="en-US" smtClean="0"/>
              <a:t>3/23/2022</a:t>
            </a:fld>
            <a:endParaRPr lang="en-US" dirty="0"/>
          </a:p>
        </p:txBody>
      </p:sp>
      <p:sp>
        <p:nvSpPr>
          <p:cNvPr id="4" name="Footer Placeholder 3"/>
          <p:cNvSpPr>
            <a:spLocks noGrp="1"/>
          </p:cNvSpPr>
          <p:nvPr>
            <p:ph type="ftr" sz="quarter" idx="2"/>
          </p:nvPr>
        </p:nvSpPr>
        <p:spPr>
          <a:xfrm>
            <a:off x="2" y="8917423"/>
            <a:ext cx="3077739" cy="471054"/>
          </a:xfrm>
          <a:prstGeom prst="rect">
            <a:avLst/>
          </a:prstGeom>
        </p:spPr>
        <p:txBody>
          <a:bodyPr vert="horz" lIns="94219" tIns="47110" rIns="94219" bIns="47110" rtlCol="0" anchor="b"/>
          <a:lstStyle>
            <a:lvl1pPr algn="l">
              <a:defRPr sz="1200"/>
            </a:lvl1pPr>
          </a:lstStyle>
          <a:p>
            <a:r>
              <a:rPr lang="en-US"/>
              <a:t>General Plan Update + Specific Plan</a:t>
            </a:r>
            <a:endParaRPr lang="en-US" dirty="0"/>
          </a:p>
        </p:txBody>
      </p:sp>
      <p:sp>
        <p:nvSpPr>
          <p:cNvPr id="5" name="Slide Number Placeholder 4"/>
          <p:cNvSpPr>
            <a:spLocks noGrp="1"/>
          </p:cNvSpPr>
          <p:nvPr>
            <p:ph type="sldNum" sz="quarter" idx="3"/>
          </p:nvPr>
        </p:nvSpPr>
        <p:spPr>
          <a:xfrm>
            <a:off x="4023095" y="8917423"/>
            <a:ext cx="3077739" cy="471054"/>
          </a:xfrm>
          <a:prstGeom prst="rect">
            <a:avLst/>
          </a:prstGeom>
        </p:spPr>
        <p:txBody>
          <a:bodyPr vert="horz" lIns="94219" tIns="47110" rIns="94219" bIns="47110"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71055"/>
          </a:xfrm>
          <a:prstGeom prst="rect">
            <a:avLst/>
          </a:prstGeom>
        </p:spPr>
        <p:txBody>
          <a:bodyPr vert="horz" lIns="94219" tIns="47110" rIns="94219" bIns="47110" rtlCol="0"/>
          <a:lstStyle>
            <a:lvl1pPr algn="l">
              <a:defRPr sz="1200"/>
            </a:lvl1pPr>
          </a:lstStyle>
          <a:p>
            <a:endParaRPr lang="en-US" dirty="0"/>
          </a:p>
        </p:txBody>
      </p:sp>
      <p:sp>
        <p:nvSpPr>
          <p:cNvPr id="3" name="Date Placeholder 2"/>
          <p:cNvSpPr>
            <a:spLocks noGrp="1"/>
          </p:cNvSpPr>
          <p:nvPr>
            <p:ph type="dt" idx="1"/>
          </p:nvPr>
        </p:nvSpPr>
        <p:spPr>
          <a:xfrm>
            <a:off x="4023095" y="0"/>
            <a:ext cx="3077739" cy="471055"/>
          </a:xfrm>
          <a:prstGeom prst="rect">
            <a:avLst/>
          </a:prstGeom>
        </p:spPr>
        <p:txBody>
          <a:bodyPr vert="horz" lIns="94219" tIns="47110" rIns="94219" bIns="47110" rtlCol="0"/>
          <a:lstStyle>
            <a:lvl1pPr algn="r">
              <a:defRPr sz="1200"/>
            </a:lvl1pPr>
          </a:lstStyle>
          <a:p>
            <a:fld id="{12CAA1FA-7B6A-47D2-8D61-F225D71B51FF}" type="datetimeFigureOut">
              <a:rPr lang="en-US" smtClean="0"/>
              <a:t>3/23/2022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9" tIns="47110" rIns="94219" bIns="47110" rtlCol="0" anchor="ctr"/>
          <a:lstStyle/>
          <a:p>
            <a:endParaRPr lang="en-US" dirty="0"/>
          </a:p>
        </p:txBody>
      </p:sp>
      <p:sp>
        <p:nvSpPr>
          <p:cNvPr id="5" name="Notes Placeholder 4"/>
          <p:cNvSpPr>
            <a:spLocks noGrp="1"/>
          </p:cNvSpPr>
          <p:nvPr>
            <p:ph type="body" sz="quarter" idx="3"/>
          </p:nvPr>
        </p:nvSpPr>
        <p:spPr>
          <a:xfrm>
            <a:off x="710248" y="4518202"/>
            <a:ext cx="5681980" cy="3696713"/>
          </a:xfrm>
          <a:prstGeom prst="rect">
            <a:avLst/>
          </a:prstGeom>
        </p:spPr>
        <p:txBody>
          <a:bodyPr vert="horz" lIns="94219" tIns="47110" rIns="94219" bIns="471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3"/>
            <a:ext cx="3077739" cy="471054"/>
          </a:xfrm>
          <a:prstGeom prst="rect">
            <a:avLst/>
          </a:prstGeom>
        </p:spPr>
        <p:txBody>
          <a:bodyPr vert="horz" lIns="94219" tIns="47110" rIns="94219" bIns="47110" rtlCol="0" anchor="b"/>
          <a:lstStyle>
            <a:lvl1pPr algn="l">
              <a:defRPr sz="1200"/>
            </a:lvl1pPr>
          </a:lstStyle>
          <a:p>
            <a:r>
              <a:rPr lang="en-US"/>
              <a:t>General Plan Update + Specific Plan</a:t>
            </a:r>
            <a:endParaRPr lang="en-US" dirty="0"/>
          </a:p>
        </p:txBody>
      </p:sp>
      <p:sp>
        <p:nvSpPr>
          <p:cNvPr id="7" name="Slide Number Placeholder 6"/>
          <p:cNvSpPr>
            <a:spLocks noGrp="1"/>
          </p:cNvSpPr>
          <p:nvPr>
            <p:ph type="sldNum" sz="quarter" idx="5"/>
          </p:nvPr>
        </p:nvSpPr>
        <p:spPr>
          <a:xfrm>
            <a:off x="4023095" y="8917423"/>
            <a:ext cx="3077739" cy="471054"/>
          </a:xfrm>
          <a:prstGeom prst="rect">
            <a:avLst/>
          </a:prstGeom>
        </p:spPr>
        <p:txBody>
          <a:bodyPr vert="horz" lIns="94219" tIns="47110" rIns="94219" bIns="47110"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5679">
              <a:defRPr/>
            </a:pPr>
            <a:fld id="{E8C55B8A-C5DE-4D47-97EA-5DFACE786064}" type="slidenum">
              <a:rPr lang="en-US">
                <a:solidFill>
                  <a:prstClr val="black"/>
                </a:solidFill>
                <a:latin typeface="Calibri" panose="020F0502020204030204"/>
              </a:rPr>
              <a:pPr defTabSz="445679">
                <a:defRPr/>
              </a:pPr>
              <a:t>1</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B1E22F86-89C5-4EB5-8C76-564C98C34356}"/>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31427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a:t>
            </a:r>
          </a:p>
          <a:p>
            <a:r>
              <a:rPr lang="en-US" dirty="0"/>
              <a:t>Policy recommendations will be produced from reviewing and considering</a:t>
            </a:r>
          </a:p>
          <a:p>
            <a:r>
              <a:rPr lang="en-US" dirty="0"/>
              <a:t>Key findings from our intelligence</a:t>
            </a:r>
          </a:p>
          <a:p>
            <a:r>
              <a:rPr lang="en-US" dirty="0"/>
              <a:t>Input on each phase</a:t>
            </a:r>
          </a:p>
          <a:p>
            <a:r>
              <a:rPr lang="en-US" dirty="0"/>
              <a:t>Comprehensive General Plan update</a:t>
            </a:r>
          </a:p>
          <a:p>
            <a:r>
              <a:rPr lang="en-US" dirty="0"/>
              <a:t>Address all relevant planning topics </a:t>
            </a:r>
          </a:p>
          <a:p>
            <a:r>
              <a:rPr lang="en-US" dirty="0"/>
              <a:t>With the exception of Housing, which was just updated, and likely few changes to Safety</a:t>
            </a:r>
          </a:p>
          <a:p>
            <a:r>
              <a:rPr lang="en-US" dirty="0"/>
              <a:t>Draft General Plan </a:t>
            </a:r>
          </a:p>
          <a:p>
            <a:r>
              <a:rPr lang="en-US" dirty="0"/>
              <a:t>Including Environmental Justice Element that promotes fair treatment of all people regarding environmental health</a:t>
            </a:r>
          </a:p>
          <a:p>
            <a:r>
              <a:rPr lang="en-US" dirty="0"/>
              <a:t>Environmental Impact Report (EIR) for California Environmental Quality Act (CEQA) compliance for the plans</a:t>
            </a: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10</a:t>
            </a:fld>
            <a:endParaRPr lang="en-US" dirty="0"/>
          </a:p>
        </p:txBody>
      </p:sp>
      <p:sp>
        <p:nvSpPr>
          <p:cNvPr id="5" name="Footer Placeholder 4">
            <a:extLst>
              <a:ext uri="{FF2B5EF4-FFF2-40B4-BE49-F238E27FC236}">
                <a16:creationId xmlns:a16="http://schemas.microsoft.com/office/drawing/2014/main" id="{404A506C-6934-4558-8363-6F391BA09C1C}"/>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200622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Hearings </a:t>
            </a:r>
          </a:p>
          <a:p>
            <a:endParaRPr lang="en-US" dirty="0"/>
          </a:p>
          <a:p>
            <a:pPr marL="167129" indent="-16712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11</a:t>
            </a:fld>
            <a:endParaRPr lang="en-US" dirty="0"/>
          </a:p>
        </p:txBody>
      </p:sp>
      <p:sp>
        <p:nvSpPr>
          <p:cNvPr id="5" name="Footer Placeholder 4">
            <a:extLst>
              <a:ext uri="{FF2B5EF4-FFF2-40B4-BE49-F238E27FC236}">
                <a16:creationId xmlns:a16="http://schemas.microsoft.com/office/drawing/2014/main" id="{00ACF911-7A5E-4C14-9BB4-1C9F7A26EA00}"/>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1917867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12</a:t>
            </a:fld>
            <a:endParaRPr lang="en-US" dirty="0"/>
          </a:p>
        </p:txBody>
      </p:sp>
      <p:sp>
        <p:nvSpPr>
          <p:cNvPr id="5" name="Footer Placeholder 4">
            <a:extLst>
              <a:ext uri="{FF2B5EF4-FFF2-40B4-BE49-F238E27FC236}">
                <a16:creationId xmlns:a16="http://schemas.microsoft.com/office/drawing/2014/main" id="{CF40CB94-E99E-4789-A93C-463FA7027E4F}"/>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208366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Coordinate with the City to identify, collect, and review studies that relate to the Specific Plan (data provided by the City and from other public agencies). This will include information for base maps, infrastructure master plans, etc. </a:t>
            </a:r>
          </a:p>
          <a:p>
            <a:r>
              <a:rPr lang="en-US" dirty="0"/>
              <a:t>Tour of the Specific Plan Area to review physical conditions and characteristics and discuss known issues and opportunities </a:t>
            </a:r>
          </a:p>
          <a:p>
            <a:endParaRPr lang="en-US" dirty="0"/>
          </a:p>
        </p:txBody>
      </p:sp>
      <p:sp>
        <p:nvSpPr>
          <p:cNvPr id="4" name="Footer Placeholder 3"/>
          <p:cNvSpPr>
            <a:spLocks noGrp="1"/>
          </p:cNvSpPr>
          <p:nvPr>
            <p:ph type="ftr" sz="quarter" idx="4"/>
          </p:nvPr>
        </p:nvSpPr>
        <p:spPr/>
        <p:txBody>
          <a:bodyPr/>
          <a:lstStyle/>
          <a:p>
            <a:r>
              <a:rPr lang="en-US"/>
              <a:t>General Plan Update + Specific Plan</a:t>
            </a:r>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13</a:t>
            </a:fld>
            <a:endParaRPr lang="en-US" dirty="0"/>
          </a:p>
        </p:txBody>
      </p:sp>
    </p:spTree>
    <p:extLst>
      <p:ext uri="{BB962C8B-B14F-4D97-AF65-F5344CB8AC3E}">
        <p14:creationId xmlns:p14="http://schemas.microsoft.com/office/powerpoint/2010/main" val="412367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Establish baseline conditions within the Specific Plan Area that would highlight demographic, land use, economic, and transportation characteristics</a:t>
            </a:r>
          </a:p>
          <a:p>
            <a:r>
              <a:rPr lang="en-US" dirty="0"/>
              <a:t>One-day reconnaissance level survey will be completed to update City’s inventory of contributing resources to the Marysville Historic Commercial District and, if necessary, update the City’s finding of eligibility</a:t>
            </a: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14</a:t>
            </a:fld>
            <a:endParaRPr lang="en-US" dirty="0"/>
          </a:p>
        </p:txBody>
      </p:sp>
      <p:sp>
        <p:nvSpPr>
          <p:cNvPr id="5" name="Footer Placeholder 4">
            <a:extLst>
              <a:ext uri="{FF2B5EF4-FFF2-40B4-BE49-F238E27FC236}">
                <a16:creationId xmlns:a16="http://schemas.microsoft.com/office/drawing/2014/main" id="{2CA12179-F4C4-4805-B885-5691709E539C}"/>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3090326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100" dirty="0"/>
              <a:t>Outreach to give stakeholders, decision makers, and the public an opportunity for their input, through a survey to be presented verbally at Planning Commission or City Council study session, electronically via City’s website, and through email contact list</a:t>
            </a:r>
          </a:p>
          <a:p>
            <a:endParaRPr lang="en-US" sz="3100" dirty="0"/>
          </a:p>
          <a:p>
            <a:r>
              <a:rPr lang="en-US" sz="3100" dirty="0"/>
              <a:t>Conduct stakeholder interviews (telephone/video chat interviews) and assist the City with two stakeholder meetings</a:t>
            </a:r>
          </a:p>
          <a:p>
            <a:pPr marL="278549" indent="-278549">
              <a:buFont typeface="Arial" panose="020B0604020202020204" pitchFamily="34" charset="0"/>
              <a:buChar cha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278549"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Survey to be distributed to stakeholders in the area, including</a:t>
            </a:r>
          </a:p>
          <a:p>
            <a:pPr marL="724228" lvl="1"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 individuals interested in historic preservation, </a:t>
            </a:r>
          </a:p>
          <a:p>
            <a:pPr marL="724228" lvl="1"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people and organizations that participated in recent planning efforts, </a:t>
            </a:r>
          </a:p>
          <a:p>
            <a:pPr marL="724228" lvl="1"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agencies and organizations with an interest in the area, </a:t>
            </a:r>
          </a:p>
          <a:p>
            <a:pPr marL="724228" lvl="1"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property owners and interested developers, </a:t>
            </a:r>
          </a:p>
          <a:p>
            <a:pPr marL="724228" lvl="1"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affordable housing and social service organizations, </a:t>
            </a:r>
          </a:p>
          <a:p>
            <a:pPr marL="724228" lvl="1"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and other potentially interested parties, specifically engaging with those representing disadvantaged communities</a:t>
            </a:r>
          </a:p>
          <a:p>
            <a:pPr marL="724228" lvl="1" indent="-278549">
              <a:buFont typeface="Arial" panose="020B0604020202020204" pitchFamily="34" charset="0"/>
              <a:buChar char="•"/>
            </a:pPr>
            <a:endParaRPr lang="en-US" sz="1800" dirty="0">
              <a:latin typeface="Arial" panose="020B0604020202020204" pitchFamily="34" charset="0"/>
              <a:ea typeface="Arial" panose="020B0604020202020204" pitchFamily="34" charset="0"/>
              <a:cs typeface="Times New Roman" panose="02020603050405020304" pitchFamily="18" charset="0"/>
            </a:endParaRPr>
          </a:p>
          <a:p>
            <a:pPr marL="724228" lvl="1" indent="-278549">
              <a:buFont typeface="Arial" panose="020B0604020202020204" pitchFamily="34" charset="0"/>
              <a:buChar char="•"/>
            </a:pPr>
            <a:r>
              <a:rPr lang="en-US" sz="1800" dirty="0">
                <a:latin typeface="Arial" panose="020B0604020202020204" pitchFamily="34" charset="0"/>
                <a:ea typeface="Arial" panose="020B0604020202020204" pitchFamily="34" charset="0"/>
                <a:cs typeface="Times New Roman" panose="02020603050405020304" pitchFamily="18" charset="0"/>
              </a:rPr>
              <a:t>Stakeholder interviews are expected to include Rideout Regional Medical Center, local business owners, potentially representatives from other relatively large employers, such as Yuba County, the California Department of Transportation, the Marysville Joint Unified School District, and Yuba County Water Agency.</a:t>
            </a: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15</a:t>
            </a:fld>
            <a:endParaRPr lang="en-US" dirty="0"/>
          </a:p>
        </p:txBody>
      </p:sp>
      <p:sp>
        <p:nvSpPr>
          <p:cNvPr id="5" name="Footer Placeholder 4">
            <a:extLst>
              <a:ext uri="{FF2B5EF4-FFF2-40B4-BE49-F238E27FC236}">
                <a16:creationId xmlns:a16="http://schemas.microsoft.com/office/drawing/2014/main" id="{7F5D06CE-E087-4DC2-9F1B-464369BA1159}"/>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368160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critical issues identified in the SACOG grant application</a:t>
            </a:r>
          </a:p>
          <a:p>
            <a:r>
              <a:rPr lang="en-US" dirty="0"/>
              <a:t>Foundational ideas for allowable land use, density, and design standards, and what the Specific Plan should provide by way of framework for transportation and open space concepts</a:t>
            </a:r>
          </a:p>
          <a:p>
            <a:endParaRPr lang="en-US" dirty="0"/>
          </a:p>
          <a:p>
            <a:pPr marL="278549" indent="-278549">
              <a:buFont typeface="Arial" panose="020B0604020202020204" pitchFamily="34" charset="0"/>
              <a:buChar char="•"/>
            </a:pPr>
            <a:r>
              <a:rPr lang="en-US" dirty="0">
                <a:latin typeface="Arial" panose="020B0604020202020204" pitchFamily="34" charset="0"/>
                <a:ea typeface="Arial" panose="020B0604020202020204" pitchFamily="34" charset="0"/>
                <a:cs typeface="Times New Roman" panose="02020603050405020304" pitchFamily="18" charset="0"/>
              </a:rPr>
              <a:t>We assume that the Specific Plan would not include detailed infrastructure master planning, but should develop a consensus of what infrastructure recommendations would be provided </a:t>
            </a: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16</a:t>
            </a:fld>
            <a:endParaRPr lang="en-US" dirty="0"/>
          </a:p>
        </p:txBody>
      </p:sp>
      <p:sp>
        <p:nvSpPr>
          <p:cNvPr id="5" name="Footer Placeholder 4">
            <a:extLst>
              <a:ext uri="{FF2B5EF4-FFF2-40B4-BE49-F238E27FC236}">
                <a16:creationId xmlns:a16="http://schemas.microsoft.com/office/drawing/2014/main" id="{A6D53362-F585-4906-8AC2-D92529D7883D}"/>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1077543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vehicular, transit, bicycle, and pedestrian connections will be reviewed</a:t>
            </a:r>
          </a:p>
          <a:p>
            <a:r>
              <a:rPr lang="en-US" dirty="0"/>
              <a:t>Collaborate with City staff to identify conceptual strategies to improve multi-modal connectivity between existing and future residential areas and important destinations (employment, parks and open space, schools, retail/commercial/public services)</a:t>
            </a:r>
          </a:p>
          <a:p>
            <a:r>
              <a:rPr lang="en-US" dirty="0"/>
              <a:t>Online survey to invite input from the public and key stakeholders</a:t>
            </a:r>
          </a:p>
          <a:p>
            <a:endParaRPr lang="en-US" dirty="0"/>
          </a:p>
          <a:p>
            <a:endParaRPr lang="en-US" dirty="0"/>
          </a:p>
        </p:txBody>
      </p:sp>
      <p:sp>
        <p:nvSpPr>
          <p:cNvPr id="4" name="Footer Placeholder 3"/>
          <p:cNvSpPr>
            <a:spLocks noGrp="1"/>
          </p:cNvSpPr>
          <p:nvPr>
            <p:ph type="ftr" sz="quarter" idx="4"/>
          </p:nvPr>
        </p:nvSpPr>
        <p:spPr/>
        <p:txBody>
          <a:bodyPr/>
          <a:lstStyle/>
          <a:p>
            <a:r>
              <a:rPr lang="en-US"/>
              <a:t>General Plan Update + Specific Plan</a:t>
            </a:r>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17</a:t>
            </a:fld>
            <a:endParaRPr lang="en-US" dirty="0"/>
          </a:p>
        </p:txBody>
      </p:sp>
    </p:spTree>
    <p:extLst>
      <p:ext uri="{BB962C8B-B14F-4D97-AF65-F5344CB8AC3E}">
        <p14:creationId xmlns:p14="http://schemas.microsoft.com/office/powerpoint/2010/main" val="614253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recommended design standards like public streetscape and private development, including street trees and other landscaping, pedestrian and bicycle infrastructure, land use compatibility, parks and open space, signage, etc. </a:t>
            </a:r>
          </a:p>
          <a:p>
            <a:r>
              <a:rPr lang="en-US" dirty="0"/>
              <a:t>Identify candidate properties where land use change can be anticipated under this Specific Plan</a:t>
            </a:r>
          </a:p>
          <a:p>
            <a:r>
              <a:rPr lang="en-US" dirty="0"/>
              <a:t>Land use change assumptions will inform the reporting designed to streamline development consistent with these assumptions</a:t>
            </a:r>
          </a:p>
        </p:txBody>
      </p:sp>
      <p:sp>
        <p:nvSpPr>
          <p:cNvPr id="4" name="Slide Number Placeholder 3"/>
          <p:cNvSpPr>
            <a:spLocks noGrp="1"/>
          </p:cNvSpPr>
          <p:nvPr>
            <p:ph type="sldNum" sz="quarter" idx="5"/>
          </p:nvPr>
        </p:nvSpPr>
        <p:spPr/>
        <p:txBody>
          <a:bodyPr/>
          <a:lstStyle/>
          <a:p>
            <a:fld id="{1B9A179D-2D27-49E2-B022-8EDDA2EFE682}" type="slidenum">
              <a:rPr lang="en-US" smtClean="0"/>
              <a:t>18</a:t>
            </a:fld>
            <a:endParaRPr lang="en-US" dirty="0"/>
          </a:p>
        </p:txBody>
      </p:sp>
      <p:sp>
        <p:nvSpPr>
          <p:cNvPr id="5" name="Footer Placeholder 4">
            <a:extLst>
              <a:ext uri="{FF2B5EF4-FFF2-40B4-BE49-F238E27FC236}">
                <a16:creationId xmlns:a16="http://schemas.microsoft.com/office/drawing/2014/main" id="{9B543D61-43B4-49CE-9329-509A44FC188B}"/>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126043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conceptual infrastructure improvements needed to serve anticipated under the Specific Plan and conceptual cost estimates</a:t>
            </a:r>
          </a:p>
          <a:p>
            <a:r>
              <a:rPr lang="en-US" dirty="0"/>
              <a:t>Identify potential funding sources and overall funding strategy</a:t>
            </a:r>
          </a:p>
          <a:p>
            <a:r>
              <a:rPr lang="en-US" dirty="0"/>
              <a:t>Goal is to help attract development and improve the quality of life, and support future grant applications to fund these improvements</a:t>
            </a:r>
          </a:p>
          <a:p>
            <a:pPr marL="278549" indent="-278549">
              <a:buFont typeface="Arial" panose="020B0604020202020204" pitchFamily="34" charset="0"/>
              <a:buChar char="•"/>
            </a:pPr>
            <a:r>
              <a:rPr lang="en-US" dirty="0">
                <a:latin typeface="Arial" panose="020B0604020202020204" pitchFamily="34" charset="0"/>
                <a:ea typeface="Arial" panose="020B0604020202020204" pitchFamily="34" charset="0"/>
                <a:cs typeface="Times New Roman" panose="02020603050405020304" pitchFamily="18" charset="0"/>
              </a:rPr>
              <a:t>Infrastructure improvements for backbone water, wastewater, drainage conveyance, and transportation improvements</a:t>
            </a:r>
          </a:p>
          <a:p>
            <a:pPr marL="278549" indent="-278549">
              <a:buFont typeface="Arial" panose="020B0604020202020204" pitchFamily="34" charset="0"/>
              <a:buChar char="•"/>
            </a:pPr>
            <a:r>
              <a:rPr lang="en-US" dirty="0">
                <a:latin typeface="Arial" panose="020B0604020202020204" pitchFamily="34" charset="0"/>
                <a:ea typeface="Arial" panose="020B0604020202020204" pitchFamily="34" charset="0"/>
                <a:cs typeface="Times New Roman" panose="02020603050405020304" pitchFamily="18" charset="0"/>
              </a:rPr>
              <a:t>Potentially feasible funding sources could include existing tools and mechanisms, public land-secured debt financing mechanisms, regional, state, and federal funding, area-specific development impact fees, special assessments and taxes, and private contributions and exactions</a:t>
            </a: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19</a:t>
            </a:fld>
            <a:endParaRPr lang="en-US" dirty="0"/>
          </a:p>
        </p:txBody>
      </p:sp>
      <p:sp>
        <p:nvSpPr>
          <p:cNvPr id="5" name="Footer Placeholder 4">
            <a:extLst>
              <a:ext uri="{FF2B5EF4-FFF2-40B4-BE49-F238E27FC236}">
                <a16:creationId xmlns:a16="http://schemas.microsoft.com/office/drawing/2014/main" id="{7570561B-98CF-4D35-9612-3D26923A6529}"/>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69938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and focus of the General Plan update and Specific Plan</a:t>
            </a:r>
          </a:p>
          <a:p>
            <a:r>
              <a:rPr lang="en-US" dirty="0"/>
              <a:t>Overview of the planning process</a:t>
            </a:r>
          </a:p>
          <a:p>
            <a:r>
              <a:rPr lang="en-US" dirty="0"/>
              <a:t>Opportunities for public engagement and input</a:t>
            </a:r>
          </a:p>
          <a:p>
            <a:r>
              <a:rPr lang="en-US" dirty="0"/>
              <a:t>Vision and Guiding Principles</a:t>
            </a:r>
          </a:p>
          <a:p>
            <a:r>
              <a:rPr lang="en-US" dirty="0"/>
              <a:t>Key Issues</a:t>
            </a:r>
          </a:p>
          <a:p>
            <a:r>
              <a:rPr lang="en-US" dirty="0"/>
              <a:t>Next Steps</a:t>
            </a:r>
          </a:p>
          <a:p>
            <a:r>
              <a:rPr lang="en-US" dirty="0"/>
              <a:t>Q&amp;A</a:t>
            </a:r>
          </a:p>
        </p:txBody>
      </p:sp>
      <p:sp>
        <p:nvSpPr>
          <p:cNvPr id="4" name="Footer Placeholder 3"/>
          <p:cNvSpPr>
            <a:spLocks noGrp="1"/>
          </p:cNvSpPr>
          <p:nvPr>
            <p:ph type="ftr" sz="quarter" idx="4"/>
          </p:nvPr>
        </p:nvSpPr>
        <p:spPr/>
        <p:txBody>
          <a:bodyPr/>
          <a:lstStyle/>
          <a:p>
            <a:r>
              <a:rPr lang="en-US"/>
              <a:t>General Plan Update + Specific Plan</a:t>
            </a:r>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2</a:t>
            </a:fld>
            <a:endParaRPr lang="en-US" dirty="0"/>
          </a:p>
        </p:txBody>
      </p:sp>
    </p:spTree>
    <p:extLst>
      <p:ext uri="{BB962C8B-B14F-4D97-AF65-F5344CB8AC3E}">
        <p14:creationId xmlns:p14="http://schemas.microsoft.com/office/powerpoint/2010/main" val="1014029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 Specific Plan – reviewed by the City community development team</a:t>
            </a:r>
          </a:p>
          <a:p>
            <a:r>
              <a:rPr lang="en-US" dirty="0"/>
              <a:t>Revised draft Specific Plan – 2 public workshops for public, stakeholder, agency, and decision maker input</a:t>
            </a:r>
          </a:p>
          <a:p>
            <a:r>
              <a:rPr lang="en-US" dirty="0"/>
              <a:t>Final Specific Plan</a:t>
            </a:r>
          </a:p>
          <a:p>
            <a:r>
              <a:rPr lang="en-US" dirty="0"/>
              <a:t>Environmental review for the Specific Plan will take the form of subsections of the General Plan EIR</a:t>
            </a:r>
          </a:p>
          <a:p>
            <a:r>
              <a:rPr lang="en-US" dirty="0"/>
              <a:t>Environmental review will be structured to provide streaming capacity for future develops </a:t>
            </a:r>
          </a:p>
          <a:p>
            <a:pPr defTabSz="891357">
              <a:defRPr/>
            </a:pPr>
            <a:endParaRPr lang="en-US" dirty="0">
              <a:latin typeface="Arial" panose="020B0604020202020204" pitchFamily="34" charset="0"/>
              <a:ea typeface="Arial" panose="020B0604020202020204" pitchFamily="34" charset="0"/>
              <a:cs typeface="Times New Roman" panose="02020603050405020304" pitchFamily="18" charset="0"/>
            </a:endParaRPr>
          </a:p>
          <a:p>
            <a:pPr defTabSz="891357">
              <a:defRPr/>
            </a:pPr>
            <a:r>
              <a:rPr lang="en-US" dirty="0">
                <a:latin typeface="Arial" panose="020B0604020202020204" pitchFamily="34" charset="0"/>
                <a:ea typeface="Arial" panose="020B0604020202020204" pitchFamily="34" charset="0"/>
                <a:cs typeface="Times New Roman" panose="02020603050405020304" pitchFamily="18" charset="0"/>
              </a:rPr>
              <a:t>Assume workshops and hearings on the Specific Plan will be consolidated with those required for environmental review</a:t>
            </a: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20</a:t>
            </a:fld>
            <a:endParaRPr lang="en-US" dirty="0"/>
          </a:p>
        </p:txBody>
      </p:sp>
      <p:sp>
        <p:nvSpPr>
          <p:cNvPr id="5" name="Footer Placeholder 4">
            <a:extLst>
              <a:ext uri="{FF2B5EF4-FFF2-40B4-BE49-F238E27FC236}">
                <a16:creationId xmlns:a16="http://schemas.microsoft.com/office/drawing/2014/main" id="{523C1A09-C928-4BE9-8549-4BD2E8A87E96}"/>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89691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Plan Update will focus on:</a:t>
            </a:r>
          </a:p>
          <a:p>
            <a:pPr lvl="1"/>
            <a:r>
              <a:rPr lang="en-US" sz="1800" dirty="0"/>
              <a:t>Policies to ensure economic/fiscal sustainability</a:t>
            </a:r>
          </a:p>
          <a:p>
            <a:pPr lvl="1"/>
            <a:r>
              <a:rPr lang="en-US" sz="1800" dirty="0"/>
              <a:t>Transportation needs</a:t>
            </a:r>
          </a:p>
          <a:p>
            <a:pPr lvl="1"/>
            <a:r>
              <a:rPr lang="en-US" sz="1800" dirty="0"/>
              <a:t>Public/environmental health</a:t>
            </a:r>
          </a:p>
          <a:p>
            <a:pPr lvl="1"/>
            <a:r>
              <a:rPr lang="en-US" sz="1800" dirty="0"/>
              <a:t>Housing</a:t>
            </a:r>
          </a:p>
          <a:p>
            <a:r>
              <a:rPr lang="en-US" dirty="0"/>
              <a:t>Ensure compliance with new State laws </a:t>
            </a:r>
          </a:p>
          <a:p>
            <a:r>
              <a:rPr lang="en-US" dirty="0"/>
              <a:t>Policy recommendations will use best and updated planning practices</a:t>
            </a:r>
          </a:p>
          <a:p>
            <a:r>
              <a:rPr lang="en-US" dirty="0"/>
              <a:t>All main phases will offer decision maker, stakeholder, and public input</a:t>
            </a:r>
          </a:p>
          <a:p>
            <a:r>
              <a:rPr lang="en-US" dirty="0"/>
              <a:t>Streamline future development </a:t>
            </a:r>
          </a:p>
          <a:p>
            <a:r>
              <a:rPr lang="en-US" dirty="0"/>
              <a:t>Identify improvements in the City that are most important, and can be the subject of future grant applications</a:t>
            </a:r>
          </a:p>
          <a:p>
            <a:r>
              <a:rPr lang="en-US" dirty="0"/>
              <a:t>2040 planning horizon</a:t>
            </a:r>
          </a:p>
          <a:p>
            <a:endParaRPr lang="en-US" dirty="0"/>
          </a:p>
          <a:p>
            <a:pPr marL="355924" lvl="1"/>
            <a:endParaRPr lang="en-US" dirty="0"/>
          </a:p>
          <a:p>
            <a:pPr marL="355924" lvl="1"/>
            <a:endParaRPr lang="en-US" dirty="0"/>
          </a:p>
          <a:p>
            <a:pPr marL="355924" lvl="1"/>
            <a:endParaRPr lang="en-US" dirty="0"/>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a:t>
            </a:fld>
            <a:endParaRPr lang="en-US" dirty="0"/>
          </a:p>
        </p:txBody>
      </p:sp>
      <p:sp>
        <p:nvSpPr>
          <p:cNvPr id="5" name="Footer Placeholder 4">
            <a:extLst>
              <a:ext uri="{FF2B5EF4-FFF2-40B4-BE49-F238E27FC236}">
                <a16:creationId xmlns:a16="http://schemas.microsoft.com/office/drawing/2014/main" id="{47A77101-269A-4B71-867B-0D0FA52A3D98}"/>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257419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Specific Plan will focus on the concepts outlined in the City’s grant application to SACOG through the REAP Grant:</a:t>
            </a:r>
          </a:p>
          <a:p>
            <a:pPr lvl="1"/>
            <a:r>
              <a:rPr lang="en-US" sz="1800" dirty="0"/>
              <a:t>Facilitating housing production</a:t>
            </a:r>
          </a:p>
          <a:p>
            <a:pPr lvl="1"/>
            <a:r>
              <a:rPr lang="en-US" sz="1800" dirty="0"/>
              <a:t>Supporting infill development and reinvestment, particularly in the Downtown area</a:t>
            </a:r>
          </a:p>
          <a:p>
            <a:pPr lvl="1"/>
            <a:r>
              <a:rPr lang="en-US" sz="1800" dirty="0"/>
              <a:t>Promoting transit, bicycling, and walking to reach destinations</a:t>
            </a:r>
          </a:p>
          <a:p>
            <a:pPr lvl="1"/>
            <a:r>
              <a:rPr lang="en-US" sz="1800" dirty="0"/>
              <a:t>Enhancing community assets</a:t>
            </a:r>
          </a:p>
          <a:p>
            <a:pPr lvl="1"/>
            <a:r>
              <a:rPr lang="en-US" sz="1800" dirty="0"/>
              <a:t>Engaging the public, including disadvantaged communities</a:t>
            </a:r>
          </a:p>
          <a:p>
            <a:r>
              <a:rPr lang="en-US" dirty="0"/>
              <a:t>Address the SACOG Green Zone within the City – the railroad on the east, the Yuba River to the South, the railroad and Willow Street to the west, and Ellis Lake on the north</a:t>
            </a:r>
          </a:p>
          <a:p>
            <a:pPr marL="355924" lvl="1"/>
            <a:endParaRPr lang="en-US" sz="1800" dirty="0"/>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4</a:t>
            </a:fld>
            <a:endParaRPr lang="en-US" dirty="0"/>
          </a:p>
        </p:txBody>
      </p:sp>
      <p:sp>
        <p:nvSpPr>
          <p:cNvPr id="5" name="Footer Placeholder 4">
            <a:extLst>
              <a:ext uri="{FF2B5EF4-FFF2-40B4-BE49-F238E27FC236}">
                <a16:creationId xmlns:a16="http://schemas.microsoft.com/office/drawing/2014/main" id="{051EFF95-AD06-4CBF-BF12-22DE9CB41127}"/>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2485141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planning process has five main phases: </a:t>
            </a:r>
          </a:p>
          <a:p>
            <a:pPr marL="222839" indent="-222839">
              <a:buFont typeface="+mj-lt"/>
              <a:buAutoNum type="arabicPeriod"/>
            </a:pPr>
            <a:r>
              <a:rPr lang="en-US" dirty="0"/>
              <a:t>Project initiation</a:t>
            </a:r>
          </a:p>
          <a:p>
            <a:pPr marL="222839" indent="-222839">
              <a:buFont typeface="+mj-lt"/>
              <a:buAutoNum type="arabicPeriod"/>
            </a:pPr>
            <a:r>
              <a:rPr lang="en-US" dirty="0"/>
              <a:t>Intelligence gathering</a:t>
            </a:r>
          </a:p>
          <a:p>
            <a:pPr marL="222839" indent="-222839">
              <a:buFont typeface="+mj-lt"/>
              <a:buAutoNum type="arabicPeriod"/>
            </a:pPr>
            <a:r>
              <a:rPr lang="en-US" dirty="0"/>
              <a:t>Vision, guiding principles, and alternatives</a:t>
            </a:r>
          </a:p>
          <a:p>
            <a:pPr marL="222839" indent="-222839">
              <a:buFont typeface="+mj-lt"/>
              <a:buAutoNum type="arabicPeriod"/>
            </a:pPr>
            <a:r>
              <a:rPr lang="en-US" dirty="0"/>
              <a:t>Plan development and environmental review</a:t>
            </a:r>
          </a:p>
          <a:p>
            <a:pPr marL="222839" indent="-222839">
              <a:buFont typeface="+mj-lt"/>
              <a:buAutoNum type="arabicPeriod"/>
            </a:pPr>
            <a:r>
              <a:rPr lang="en-US" dirty="0"/>
              <a:t>Certification and adoption </a:t>
            </a:r>
          </a:p>
        </p:txBody>
      </p:sp>
      <p:sp>
        <p:nvSpPr>
          <p:cNvPr id="4" name="Footer Placeholder 3"/>
          <p:cNvSpPr>
            <a:spLocks noGrp="1"/>
          </p:cNvSpPr>
          <p:nvPr>
            <p:ph type="ftr" sz="quarter" idx="4"/>
          </p:nvPr>
        </p:nvSpPr>
        <p:spPr/>
        <p:txBody>
          <a:bodyPr/>
          <a:lstStyle/>
          <a:p>
            <a:r>
              <a:rPr lang="en-US"/>
              <a:t>General Plan Update + Specific Plan</a:t>
            </a:r>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5</a:t>
            </a:fld>
            <a:endParaRPr lang="en-US" dirty="0"/>
          </a:p>
        </p:txBody>
      </p:sp>
    </p:spTree>
    <p:extLst>
      <p:ext uri="{BB962C8B-B14F-4D97-AF65-F5344CB8AC3E}">
        <p14:creationId xmlns:p14="http://schemas.microsoft.com/office/powerpoint/2010/main" val="79884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project goals</a:t>
            </a:r>
          </a:p>
          <a:p>
            <a:r>
              <a:rPr lang="en-US" dirty="0"/>
              <a:t>Roles</a:t>
            </a:r>
          </a:p>
          <a:p>
            <a:r>
              <a:rPr lang="en-US" dirty="0"/>
              <a:t>Responsibilities</a:t>
            </a:r>
          </a:p>
          <a:p>
            <a:r>
              <a:rPr lang="en-US" dirty="0"/>
              <a:t>Schedule</a:t>
            </a:r>
          </a:p>
          <a:p>
            <a:endParaRPr lang="en-US" dirty="0"/>
          </a:p>
          <a:p>
            <a:pPr lvl="1"/>
            <a:r>
              <a:rPr lang="en-US" sz="1800" dirty="0"/>
              <a:t>Project goals</a:t>
            </a:r>
          </a:p>
          <a:p>
            <a:pPr lvl="1"/>
            <a:r>
              <a:rPr lang="en-US" sz="1800" dirty="0"/>
              <a:t>Approach</a:t>
            </a:r>
          </a:p>
          <a:p>
            <a:pPr lvl="1"/>
            <a:r>
              <a:rPr lang="en-US" sz="1800" dirty="0"/>
              <a:t>Roles</a:t>
            </a:r>
          </a:p>
          <a:p>
            <a:pPr lvl="1"/>
            <a:r>
              <a:rPr lang="en-US" sz="1800" dirty="0"/>
              <a:t>Schedule</a:t>
            </a:r>
          </a:p>
          <a:p>
            <a:pPr lvl="1"/>
            <a:r>
              <a:rPr lang="en-US" sz="1800" dirty="0"/>
              <a:t>Communication protocols </a:t>
            </a:r>
          </a:p>
          <a:p>
            <a:pPr lvl="1"/>
            <a:r>
              <a:rPr lang="en-US" sz="1800" dirty="0"/>
              <a:t>New development areas to potentially include in General Plan</a:t>
            </a:r>
          </a:p>
          <a:p>
            <a:pPr lvl="1"/>
            <a:r>
              <a:rPr lang="en-US" sz="1800" dirty="0"/>
              <a:t>Optional elements in General Plan</a:t>
            </a:r>
          </a:p>
          <a:p>
            <a:pPr lvl="1"/>
            <a:r>
              <a:rPr lang="en-US" sz="1800" dirty="0"/>
              <a:t>Traffic level of service analysis</a:t>
            </a:r>
          </a:p>
          <a:p>
            <a:pPr lvl="1"/>
            <a:r>
              <a:rPr lang="en-US" sz="1800" dirty="0"/>
              <a:t>Public engagement strategy (online, in-person, mix of both)</a:t>
            </a:r>
          </a:p>
          <a:p>
            <a:pPr lvl="1"/>
            <a:r>
              <a:rPr lang="en-US" sz="1800" dirty="0"/>
              <a:t>Meeting with multiple City staff members to discuss areas of focus, etc. </a:t>
            </a:r>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a:t>
            </a:fld>
            <a:endParaRPr lang="en-US" dirty="0"/>
          </a:p>
        </p:txBody>
      </p:sp>
      <p:sp>
        <p:nvSpPr>
          <p:cNvPr id="5" name="Footer Placeholder 4">
            <a:extLst>
              <a:ext uri="{FF2B5EF4-FFF2-40B4-BE49-F238E27FC236}">
                <a16:creationId xmlns:a16="http://schemas.microsoft.com/office/drawing/2014/main" id="{AFBD6FAC-1E9F-4F0F-B7C0-607FA2D7B60D}"/>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61229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Review of existing planning documents and reports related to planning, environmental review, transportation, hazardous materials, infrastructure (e.g., master plans), market and economics, housing, fiscal and other related topics</a:t>
            </a:r>
          </a:p>
          <a:p>
            <a:r>
              <a:rPr lang="en-US" sz="1800" dirty="0"/>
              <a:t>General Plan Background Report will highlight important existing conditions and trends that should drive the development of the General Plan update, and will address:</a:t>
            </a:r>
          </a:p>
          <a:p>
            <a:pPr lvl="1"/>
            <a:r>
              <a:rPr lang="en-US" sz="1800" dirty="0"/>
              <a:t>Land use</a:t>
            </a:r>
          </a:p>
          <a:p>
            <a:pPr lvl="1"/>
            <a:r>
              <a:rPr lang="en-US" sz="1800" dirty="0"/>
              <a:t>Local economy </a:t>
            </a:r>
          </a:p>
          <a:p>
            <a:pPr lvl="1"/>
            <a:r>
              <a:rPr lang="en-US" sz="1800" dirty="0"/>
              <a:t>Natural environment</a:t>
            </a:r>
          </a:p>
          <a:p>
            <a:pPr lvl="1"/>
            <a:r>
              <a:rPr lang="en-US" sz="1800" dirty="0"/>
              <a:t>Transportation</a:t>
            </a:r>
          </a:p>
          <a:p>
            <a:pPr lvl="1"/>
            <a:r>
              <a:rPr lang="en-US" sz="1800" dirty="0"/>
              <a:t>Public safety </a:t>
            </a:r>
          </a:p>
          <a:p>
            <a:pPr lvl="1"/>
            <a:r>
              <a:rPr lang="en-US" sz="1800" dirty="0"/>
              <a:t>Housing</a:t>
            </a:r>
          </a:p>
          <a:p>
            <a:pPr marL="165582" indent="-165582" defTabSz="891357">
              <a:spcBef>
                <a:spcPts val="1755"/>
              </a:spcBef>
              <a:buClr>
                <a:srgbClr val="1D5D6A"/>
              </a:buClr>
              <a:buFont typeface="Arial" panose="020B0604020202020204" pitchFamily="34" charset="0"/>
              <a:buChar char="•"/>
              <a:defRPr/>
            </a:pPr>
            <a:r>
              <a:rPr lang="en-US" sz="1800" dirty="0">
                <a:solidFill>
                  <a:srgbClr val="7A7272"/>
                </a:solidFill>
                <a:latin typeface="Arial"/>
                <a:ea typeface="AECOM Sans Light" panose="020B0404020202020204" pitchFamily="34" charset="0"/>
                <a:cs typeface="Arial" panose="020B0604020202020204" pitchFamily="34" charset="0"/>
              </a:rPr>
              <a:t>Synthesize key issues, trends, and opportunities to help understand what policy changes are needed. </a:t>
            </a:r>
          </a:p>
          <a:p>
            <a:pPr marL="165582" indent="-165582" defTabSz="891357">
              <a:spcBef>
                <a:spcPts val="1755"/>
              </a:spcBef>
              <a:buClr>
                <a:srgbClr val="1D5D6A"/>
              </a:buClr>
              <a:buFont typeface="Arial" panose="020B0604020202020204" pitchFamily="34" charset="0"/>
              <a:buChar char="•"/>
              <a:defRPr/>
            </a:pPr>
            <a:endParaRPr lang="en-US" sz="1800" dirty="0">
              <a:solidFill>
                <a:srgbClr val="7A7272"/>
              </a:solidFill>
              <a:latin typeface="Arial"/>
              <a:ea typeface="AECOM Sans Light" panose="020B04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9A179D-2D27-49E2-B022-8EDDA2EFE682}" type="slidenum">
              <a:rPr lang="en-US" smtClean="0"/>
              <a:t>7</a:t>
            </a:fld>
            <a:endParaRPr lang="en-US" dirty="0"/>
          </a:p>
        </p:txBody>
      </p:sp>
      <p:sp>
        <p:nvSpPr>
          <p:cNvPr id="5" name="Footer Placeholder 4">
            <a:extLst>
              <a:ext uri="{FF2B5EF4-FFF2-40B4-BE49-F238E27FC236}">
                <a16:creationId xmlns:a16="http://schemas.microsoft.com/office/drawing/2014/main" id="{49AED73D-189F-4C4D-B752-EE3EC85A4616}"/>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8772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main phase of the General Plan update, we envision public engagement and input in three ways: </a:t>
            </a:r>
          </a:p>
          <a:p>
            <a:pPr lvl="1"/>
            <a:r>
              <a:rPr lang="en-US" sz="1800" dirty="0"/>
              <a:t>A study session with the Planning Commission or City Council where the general public is encouraged to attend and participate</a:t>
            </a:r>
          </a:p>
          <a:p>
            <a:pPr lvl="1"/>
            <a:r>
              <a:rPr lang="en-US" sz="1800" dirty="0"/>
              <a:t>An in-person, informal meeting with the General Plan Update Committee which would be open to the public</a:t>
            </a:r>
          </a:p>
          <a:p>
            <a:pPr lvl="1"/>
            <a:r>
              <a:rPr lang="en-US" sz="1800" dirty="0"/>
              <a:t>Broad public input generated by existing City social media channels, presence on the City’s website, and email messages sent out to a General Plan email contact list (City contacts, participants in the Housing Element update, and augmented during the General Plan update process)</a:t>
            </a:r>
          </a:p>
          <a:p>
            <a:endParaRPr lang="en-US" dirty="0"/>
          </a:p>
          <a:p>
            <a:r>
              <a:rPr lang="en-US" dirty="0"/>
              <a:t>We will gather input in each phase, including: </a:t>
            </a:r>
          </a:p>
          <a:p>
            <a:r>
              <a:rPr lang="en-US" dirty="0"/>
              <a:t>Key issues</a:t>
            </a:r>
          </a:p>
          <a:p>
            <a:r>
              <a:rPr lang="en-US" dirty="0"/>
              <a:t>Vision and guiding principles</a:t>
            </a:r>
          </a:p>
          <a:p>
            <a:r>
              <a:rPr lang="en-US" dirty="0"/>
              <a:t>Alternatives </a:t>
            </a:r>
          </a:p>
          <a:p>
            <a:r>
              <a:rPr lang="en-US" dirty="0"/>
              <a:t>Draft Plan</a:t>
            </a:r>
          </a:p>
          <a:p>
            <a:endParaRPr lang="en-US" dirty="0"/>
          </a:p>
          <a:p>
            <a:r>
              <a:rPr lang="en-US" dirty="0"/>
              <a:t>And engage a </a:t>
            </a:r>
            <a:r>
              <a:rPr lang="en-US" u="sng" dirty="0"/>
              <a:t>General Plan Update Committee </a:t>
            </a:r>
            <a:r>
              <a:rPr lang="en-US" dirty="0"/>
              <a:t>that is diverse and representative </a:t>
            </a:r>
          </a:p>
          <a:p>
            <a:r>
              <a:rPr lang="en-US" dirty="0"/>
              <a:t>Local stakeholders, agency representatives, local organizations, business community</a:t>
            </a:r>
          </a:p>
          <a:p>
            <a:endParaRPr lang="en-US" dirty="0"/>
          </a:p>
        </p:txBody>
      </p:sp>
      <p:sp>
        <p:nvSpPr>
          <p:cNvPr id="4" name="Footer Placeholder 3"/>
          <p:cNvSpPr>
            <a:spLocks noGrp="1"/>
          </p:cNvSpPr>
          <p:nvPr>
            <p:ph type="ftr" sz="quarter" idx="4"/>
          </p:nvPr>
        </p:nvSpPr>
        <p:spPr/>
        <p:txBody>
          <a:bodyPr/>
          <a:lstStyle/>
          <a:p>
            <a:r>
              <a:rPr lang="en-US"/>
              <a:t>General Plan Update + Specific Plan</a:t>
            </a:r>
            <a:endParaRPr lang="en-US" dirty="0"/>
          </a:p>
        </p:txBody>
      </p:sp>
      <p:sp>
        <p:nvSpPr>
          <p:cNvPr id="5" name="Slide Number Placeholder 4"/>
          <p:cNvSpPr>
            <a:spLocks noGrp="1"/>
          </p:cNvSpPr>
          <p:nvPr>
            <p:ph type="sldNum" sz="quarter" idx="5"/>
          </p:nvPr>
        </p:nvSpPr>
        <p:spPr/>
        <p:txBody>
          <a:bodyPr/>
          <a:lstStyle/>
          <a:p>
            <a:fld id="{1B9A179D-2D27-49E2-B022-8EDDA2EFE682}" type="slidenum">
              <a:rPr lang="en-US" smtClean="0"/>
              <a:t>8</a:t>
            </a:fld>
            <a:endParaRPr lang="en-US" dirty="0"/>
          </a:p>
        </p:txBody>
      </p:sp>
    </p:spTree>
    <p:extLst>
      <p:ext uri="{BB962C8B-B14F-4D97-AF65-F5344CB8AC3E}">
        <p14:creationId xmlns:p14="http://schemas.microsoft.com/office/powerpoint/2010/main" val="1413831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the Vision statement for the future of Marysville, </a:t>
            </a:r>
          </a:p>
          <a:p>
            <a:r>
              <a:rPr lang="en-US" dirty="0"/>
              <a:t>Vision is a long-range vision of what the successful City of Marysville will look like in 2040 and beyond, “big picture” ideas</a:t>
            </a:r>
          </a:p>
          <a:p>
            <a:r>
              <a:rPr lang="en-US" dirty="0"/>
              <a:t>Guiding Principles are essentially Shared Values </a:t>
            </a:r>
          </a:p>
          <a:p>
            <a:r>
              <a:rPr lang="en-US" dirty="0"/>
              <a:t>Guiding Principles are the Agreed-on “rules” for creating the General Plan</a:t>
            </a:r>
          </a:p>
          <a:p>
            <a:r>
              <a:rPr lang="en-US" dirty="0"/>
              <a:t>Guiding Principles will be created to support the Vision statement </a:t>
            </a:r>
          </a:p>
          <a:p>
            <a:r>
              <a:rPr lang="en-US" dirty="0"/>
              <a:t>The Vision and Guiding Principles statement will guide the Alternatives and development of the General Plan </a:t>
            </a:r>
          </a:p>
          <a:p>
            <a:r>
              <a:rPr lang="en-US" dirty="0"/>
              <a:t>Input on Vision and Guiding Principles (Committee and general public </a:t>
            </a:r>
            <a:r>
              <a:rPr lang="en-US" dirty="0">
                <a:sym typeface="Wingdings" panose="05000000000000000000" pitchFamily="2" charset="2"/>
              </a:rPr>
              <a:t> Planning Commission/City Council</a:t>
            </a:r>
          </a:p>
          <a:p>
            <a:r>
              <a:rPr lang="en-US" dirty="0">
                <a:sym typeface="Wingdings" panose="05000000000000000000" pitchFamily="2" charset="2"/>
              </a:rPr>
              <a:t>The Vision and Guiding Principles are important for establishing early on agreement on high-level issues. </a:t>
            </a:r>
          </a:p>
          <a:p>
            <a:r>
              <a:rPr lang="en-US" dirty="0">
                <a:sym typeface="Wingdings" panose="05000000000000000000" pitchFamily="2" charset="2"/>
              </a:rPr>
              <a:t>Alternatives are conceptual options for land use and transportation, can address other topics</a:t>
            </a:r>
          </a:p>
          <a:p>
            <a:r>
              <a:rPr lang="en-US" dirty="0">
                <a:sym typeface="Wingdings" panose="05000000000000000000" pitchFamily="2" charset="2"/>
              </a:rPr>
              <a:t>Intentional contrast among possible pathways </a:t>
            </a:r>
          </a:p>
          <a:p>
            <a:r>
              <a:rPr lang="en-US" dirty="0">
                <a:sym typeface="Wingdings" panose="05000000000000000000" pitchFamily="2" charset="2"/>
              </a:rPr>
              <a:t>Identify preferred alternative to use for preparing the draft plans </a:t>
            </a:r>
          </a:p>
          <a:p>
            <a:pPr defTabSz="891357">
              <a:defRPr/>
            </a:pPr>
            <a:r>
              <a:rPr lang="en-US" sz="1800" dirty="0">
                <a:latin typeface="Arial" panose="020B0604020202020204" pitchFamily="34" charset="0"/>
                <a:ea typeface="Times New Roman" panose="02020603050405020304" pitchFamily="18" charset="0"/>
                <a:cs typeface="Times New Roman" panose="02020603050405020304" pitchFamily="18" charset="0"/>
              </a:rPr>
              <a:t>High-level analysis of the fiscal, economic, land use, transportation, and environmental implications of each alternative</a:t>
            </a:r>
            <a:endParaRPr lang="en-US" dirty="0">
              <a:sym typeface="Wingdings" panose="05000000000000000000" pitchFamily="2" charset="2"/>
            </a:endParaRPr>
          </a:p>
          <a:p>
            <a:r>
              <a:rPr lang="en-US" dirty="0"/>
              <a:t>Used to facilitate discussion among City staff and key stakeholders to identify key issues facing the City</a:t>
            </a:r>
          </a:p>
          <a:p>
            <a:r>
              <a:rPr lang="en-US" dirty="0"/>
              <a:t>Planning Commission is to provide a recommendation of the preferred General Plan alternative after input from the public, Committee, and decision makers. City Council to provide ultimate direction</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9</a:t>
            </a:fld>
            <a:endParaRPr lang="en-US" dirty="0"/>
          </a:p>
        </p:txBody>
      </p:sp>
      <p:sp>
        <p:nvSpPr>
          <p:cNvPr id="5" name="Footer Placeholder 4">
            <a:extLst>
              <a:ext uri="{FF2B5EF4-FFF2-40B4-BE49-F238E27FC236}">
                <a16:creationId xmlns:a16="http://schemas.microsoft.com/office/drawing/2014/main" id="{20DE6C25-B179-487B-9B1D-366AD9BDB584}"/>
              </a:ext>
            </a:extLst>
          </p:cNvPr>
          <p:cNvSpPr>
            <a:spLocks noGrp="1"/>
          </p:cNvSpPr>
          <p:nvPr>
            <p:ph type="ftr" sz="quarter" idx="4"/>
          </p:nvPr>
        </p:nvSpPr>
        <p:spPr/>
        <p:txBody>
          <a:bodyPr/>
          <a:lstStyle/>
          <a:p>
            <a:r>
              <a:rPr lang="en-US"/>
              <a:t>General Plan Update + Specific Plan</a:t>
            </a:r>
            <a:endParaRPr lang="en-US" dirty="0"/>
          </a:p>
        </p:txBody>
      </p:sp>
    </p:spTree>
    <p:extLst>
      <p:ext uri="{BB962C8B-B14F-4D97-AF65-F5344CB8AC3E}">
        <p14:creationId xmlns:p14="http://schemas.microsoft.com/office/powerpoint/2010/main" val="1784238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AD398A-B977-4605-A3F3-93EB978A29F3}"/>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ench sits by a lake&#10;&#10;Description automatically generated with low confidence">
            <a:extLst>
              <a:ext uri="{FF2B5EF4-FFF2-40B4-BE49-F238E27FC236}">
                <a16:creationId xmlns:a16="http://schemas.microsoft.com/office/drawing/2014/main" id="{38D4DFC3-2C07-4DA0-85D6-48094B1C65FA}"/>
              </a:ext>
            </a:extLst>
          </p:cNvPr>
          <p:cNvPicPr>
            <a:picLocks noChangeAspect="1"/>
          </p:cNvPicPr>
          <p:nvPr userDrawn="1"/>
        </p:nvPicPr>
        <p:blipFill rotWithShape="1">
          <a:blip r:embed="rId2"/>
          <a:srcRect l="8842"/>
          <a:stretch/>
        </p:blipFill>
        <p:spPr>
          <a:xfrm>
            <a:off x="5190564" y="0"/>
            <a:ext cx="7001435" cy="6858000"/>
          </a:xfrm>
          <a:prstGeom prst="rect">
            <a:avLst/>
          </a:prstGeom>
        </p:spPr>
      </p:pic>
      <p:sp>
        <p:nvSpPr>
          <p:cNvPr id="10" name="Rectangle 9">
            <a:extLst>
              <a:ext uri="{FF2B5EF4-FFF2-40B4-BE49-F238E27FC236}">
                <a16:creationId xmlns:a16="http://schemas.microsoft.com/office/drawing/2014/main" id="{DC453F05-0DA9-4D1A-8548-BD7D74CE0E25}"/>
              </a:ext>
            </a:extLst>
          </p:cNvPr>
          <p:cNvSpPr/>
          <p:nvPr userDrawn="1"/>
        </p:nvSpPr>
        <p:spPr>
          <a:xfrm>
            <a:off x="5113645" y="0"/>
            <a:ext cx="534120" cy="6858000"/>
          </a:xfrm>
          <a:prstGeom prst="rect">
            <a:avLst/>
          </a:prstGeom>
          <a:solidFill>
            <a:srgbClr val="1D5D6A">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385483" y="1418139"/>
            <a:ext cx="4545107" cy="1765300"/>
          </a:xfrm>
        </p:spPr>
        <p:txBody>
          <a:bodyPr anchor="b" anchorCtr="0"/>
          <a:lstStyle>
            <a:lvl1pPr marL="0" indent="0">
              <a:lnSpc>
                <a:spcPct val="90000"/>
              </a:lnSpc>
              <a:spcBef>
                <a:spcPts val="0"/>
              </a:spcBef>
              <a:buNone/>
              <a:defRPr sz="4400" b="1" i="0">
                <a:solidFill>
                  <a:schemeClr val="bg1"/>
                </a:solidFill>
                <a:latin typeface="Libre Baskerville" panose="02000000000000000000" pitchFamily="2" charset="0"/>
                <a:ea typeface="AECOM Sans" panose="020B0504020202020204" pitchFamily="34" charset="0"/>
                <a:cs typeface="Arial" panose="020B0604020202020204" pitchFamily="34" charset="0"/>
              </a:defRPr>
            </a:lvl1pPr>
          </a:lstStyle>
          <a:p>
            <a:pPr lvl="0"/>
            <a:r>
              <a:rPr lang="en-GB" dirty="0"/>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385483" y="3362827"/>
            <a:ext cx="4545106" cy="1620837"/>
          </a:xfrm>
        </p:spPr>
        <p:txBody>
          <a:bodyPr anchor="t" anchorCtr="0"/>
          <a:lstStyle>
            <a:lvl1pPr marL="0" indent="0">
              <a:lnSpc>
                <a:spcPct val="90000"/>
              </a:lnSpc>
              <a:buNone/>
              <a:defRPr sz="2000" b="0" i="0">
                <a:solidFill>
                  <a:srgbClr val="FFF0C9"/>
                </a:solidFill>
                <a:latin typeface="+mj-lt"/>
                <a:ea typeface="AECOM Sans" panose="020B0504020202020204" pitchFamily="34" charset="0"/>
                <a:cs typeface="Arial" panose="020B0604020202020204" pitchFamily="34" charset="0"/>
              </a:defRPr>
            </a:lvl1pPr>
          </a:lstStyle>
          <a:p>
            <a:pPr lvl="0"/>
            <a:r>
              <a:rPr lang="en-GB" dirty="0"/>
              <a:t>Presentation description / 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383867" y="6324342"/>
            <a:ext cx="4469804" cy="343621"/>
          </a:xfrm>
        </p:spPr>
        <p:txBody>
          <a:bodyPr anchor="t" anchorCtr="0"/>
          <a:lstStyle>
            <a:lvl1pPr marL="0" indent="0">
              <a:lnSpc>
                <a:spcPct val="90000"/>
              </a:lnSpc>
              <a:spcBef>
                <a:spcPts val="0"/>
              </a:spcBef>
              <a:buNone/>
              <a:defRPr sz="1800" b="0" i="0">
                <a:solidFill>
                  <a:srgbClr val="FFF0C9"/>
                </a:solidFill>
                <a:latin typeface="+mn-lt"/>
                <a:ea typeface="AECOM Sans" panose="020B0504020202020204" pitchFamily="34" charset="0"/>
                <a:cs typeface="Arial" panose="020B0604020202020204" pitchFamily="34" charset="0"/>
              </a:defRPr>
            </a:lvl1pPr>
          </a:lstStyle>
          <a:p>
            <a:pPr lvl="0"/>
            <a:r>
              <a:rPr lang="en-GB" dirty="0"/>
              <a:t>Date</a:t>
            </a:r>
          </a:p>
        </p:txBody>
      </p:sp>
      <p:pic>
        <p:nvPicPr>
          <p:cNvPr id="12" name="Picture 11" descr="A picture containing text, yellow&#10;&#10;Description automatically generated">
            <a:extLst>
              <a:ext uri="{FF2B5EF4-FFF2-40B4-BE49-F238E27FC236}">
                <a16:creationId xmlns:a16="http://schemas.microsoft.com/office/drawing/2014/main" id="{0875DB94-1125-4190-A054-7E7747A3E0F1}"/>
              </a:ext>
            </a:extLst>
          </p:cNvPr>
          <p:cNvPicPr>
            <a:picLocks noChangeAspect="1"/>
          </p:cNvPicPr>
          <p:nvPr userDrawn="1"/>
        </p:nvPicPr>
        <p:blipFill>
          <a:blip r:embed="rId3"/>
          <a:stretch>
            <a:fillRect/>
          </a:stretch>
        </p:blipFill>
        <p:spPr>
          <a:xfrm>
            <a:off x="11203569" y="5862636"/>
            <a:ext cx="808047" cy="808047"/>
          </a:xfrm>
          <a:prstGeom prst="rect">
            <a:avLst/>
          </a:prstGeom>
        </p:spPr>
      </p:pic>
      <p:sp>
        <p:nvSpPr>
          <p:cNvPr id="21" name="Rectangle 20">
            <a:extLst>
              <a:ext uri="{FF2B5EF4-FFF2-40B4-BE49-F238E27FC236}">
                <a16:creationId xmlns:a16="http://schemas.microsoft.com/office/drawing/2014/main" id="{8EA113EE-9867-495A-A670-F813F8183146}"/>
              </a:ext>
            </a:extLst>
          </p:cNvPr>
          <p:cNvSpPr/>
          <p:nvPr userDrawn="1"/>
        </p:nvSpPr>
        <p:spPr>
          <a:xfrm>
            <a:off x="0" y="0"/>
            <a:ext cx="5715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7880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384047" y="301752"/>
            <a:ext cx="11420025" cy="932688"/>
          </a:xfrm>
        </p:spPr>
        <p:txBody>
          <a:bodyPr/>
          <a:lstStyle>
            <a:lvl1pPr>
              <a:defRPr b="1">
                <a:latin typeface="Libre Baskerville" panose="02000000000000000000" pitchFamily="2"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384047" y="1481328"/>
            <a:ext cx="11420025" cy="4445019"/>
          </a:xfrm>
        </p:spPr>
        <p:txBody>
          <a:bodyPr/>
          <a:lstStyle>
            <a:lvl1pPr>
              <a:buClr>
                <a:schemeClr val="accent1"/>
              </a:buClr>
              <a:defRPr/>
            </a:lvl1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4052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384047" y="301752"/>
            <a:ext cx="11420025" cy="932688"/>
          </a:xfrm>
        </p:spPr>
        <p:txBody>
          <a:bodyPr/>
          <a:lstStyle>
            <a:lvl1pPr>
              <a:defRPr b="1">
                <a:latin typeface="Libre Baskerville" panose="02000000000000000000" pitchFamily="2"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384047" y="1481328"/>
            <a:ext cx="5532669" cy="4384634"/>
          </a:xfrm>
        </p:spPr>
        <p:txBody>
          <a:bodyPr/>
          <a:lstStyle>
            <a:lvl1pPr>
              <a:buClr>
                <a:schemeClr val="accent1"/>
              </a:buClr>
              <a:defRPr/>
            </a:lvl1pPr>
          </a:lstStyle>
          <a:p>
            <a:pPr lvl="0"/>
            <a:r>
              <a:rPr lang="en-US" dirty="0"/>
              <a:t>Click to edit Master text styles</a:t>
            </a:r>
          </a:p>
          <a:p>
            <a:pPr lvl="1"/>
            <a:r>
              <a:rPr lang="en-US" dirty="0"/>
              <a:t>Second level</a:t>
            </a:r>
          </a:p>
        </p:txBody>
      </p:sp>
      <p:sp>
        <p:nvSpPr>
          <p:cNvPr id="5" name="Content Placeholder 3">
            <a:extLst>
              <a:ext uri="{FF2B5EF4-FFF2-40B4-BE49-F238E27FC236}">
                <a16:creationId xmlns:a16="http://schemas.microsoft.com/office/drawing/2014/main" id="{32911B0E-5308-4EF8-A7B5-9F9B5025EF1F}"/>
              </a:ext>
            </a:extLst>
          </p:cNvPr>
          <p:cNvSpPr>
            <a:spLocks noGrp="1"/>
          </p:cNvSpPr>
          <p:nvPr>
            <p:ph sz="quarter" idx="13"/>
          </p:nvPr>
        </p:nvSpPr>
        <p:spPr>
          <a:xfrm>
            <a:off x="6271404" y="1481328"/>
            <a:ext cx="5532669" cy="4384634"/>
          </a:xfrm>
        </p:spPr>
        <p:txBody>
          <a:bodyPr/>
          <a:lstStyle>
            <a:lvl1pPr>
              <a:buClr>
                <a:schemeClr val="accent1"/>
              </a:buClr>
              <a:defRPr/>
            </a:lvl1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75584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with color bar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E8AF6-7C05-462B-AB6C-C36FED1EA07E}"/>
              </a:ext>
            </a:extLst>
          </p:cNvPr>
          <p:cNvSpPr/>
          <p:nvPr userDrawn="1"/>
        </p:nvSpPr>
        <p:spPr>
          <a:xfrm>
            <a:off x="0" y="0"/>
            <a:ext cx="12192000" cy="14813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384047" y="301752"/>
            <a:ext cx="11420025" cy="932688"/>
          </a:xfrm>
        </p:spPr>
        <p:txBody>
          <a:bodyPr/>
          <a:lstStyle>
            <a:lvl1pPr>
              <a:defRPr b="1">
                <a:solidFill>
                  <a:schemeClr val="bg1"/>
                </a:solidFill>
                <a:latin typeface="Libre Baskerville" panose="02000000000000000000" pitchFamily="2"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384047" y="1915064"/>
            <a:ext cx="11420025" cy="3994030"/>
          </a:xfrm>
        </p:spPr>
        <p:txBody>
          <a:bodyPr/>
          <a:lstStyle>
            <a:lvl1pPr>
              <a:buClr>
                <a:schemeClr val="accent1"/>
              </a:buClr>
              <a:defRPr/>
            </a:lvl1pPr>
          </a:lstStyle>
          <a:p>
            <a:pPr lvl="0"/>
            <a:r>
              <a:rPr lang="en-US" dirty="0"/>
              <a:t>Click to edit Master text styles</a:t>
            </a:r>
          </a:p>
          <a:p>
            <a:pPr lvl="1"/>
            <a:r>
              <a:rPr lang="en-US" dirty="0"/>
              <a:t>Second level</a:t>
            </a:r>
          </a:p>
        </p:txBody>
      </p:sp>
      <p:sp>
        <p:nvSpPr>
          <p:cNvPr id="6" name="Rectangle 5">
            <a:extLst>
              <a:ext uri="{FF2B5EF4-FFF2-40B4-BE49-F238E27FC236}">
                <a16:creationId xmlns:a16="http://schemas.microsoft.com/office/drawing/2014/main" id="{349BB56D-8D30-4A28-ADC3-0C622BAC2B8F}"/>
              </a:ext>
            </a:extLst>
          </p:cNvPr>
          <p:cNvSpPr/>
          <p:nvPr userDrawn="1"/>
        </p:nvSpPr>
        <p:spPr>
          <a:xfrm>
            <a:off x="0" y="0"/>
            <a:ext cx="5715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63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with color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384047" y="301752"/>
            <a:ext cx="5300761" cy="932688"/>
          </a:xfrm>
        </p:spPr>
        <p:txBody>
          <a:bodyPr/>
          <a:lstStyle>
            <a:lvl1pPr>
              <a:defRPr b="1">
                <a:latin typeface="Libre Baskerville" panose="02000000000000000000" pitchFamily="2"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384047" y="1481328"/>
            <a:ext cx="5300761" cy="4401887"/>
          </a:xfrm>
        </p:spPr>
        <p:txBody>
          <a:bodyPr/>
          <a:lstStyle>
            <a:lvl1pPr>
              <a:buClr>
                <a:schemeClr val="accent1"/>
              </a:buClr>
              <a:defRPr/>
            </a:lvl1pPr>
          </a:lstStyle>
          <a:p>
            <a:pPr lvl="0"/>
            <a:r>
              <a:rPr lang="en-US" dirty="0"/>
              <a:t>Click to edit Master text styles</a:t>
            </a:r>
          </a:p>
          <a:p>
            <a:pPr lvl="1"/>
            <a:r>
              <a:rPr lang="en-US" dirty="0"/>
              <a:t>Second level</a:t>
            </a:r>
          </a:p>
        </p:txBody>
      </p:sp>
      <p:sp>
        <p:nvSpPr>
          <p:cNvPr id="3" name="Rectangle 2">
            <a:extLst>
              <a:ext uri="{FF2B5EF4-FFF2-40B4-BE49-F238E27FC236}">
                <a16:creationId xmlns:a16="http://schemas.microsoft.com/office/drawing/2014/main" id="{CB164270-A894-4003-90A6-F0D4E2416ADF}"/>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6" name="Picture 5" descr="A picture containing text, yellow&#10;&#10;Description automatically generated">
            <a:extLst>
              <a:ext uri="{FF2B5EF4-FFF2-40B4-BE49-F238E27FC236}">
                <a16:creationId xmlns:a16="http://schemas.microsoft.com/office/drawing/2014/main" id="{8CB0C3FC-C336-4998-880F-7DA794C1C276}"/>
              </a:ext>
            </a:extLst>
          </p:cNvPr>
          <p:cNvPicPr>
            <a:picLocks noChangeAspect="1"/>
          </p:cNvPicPr>
          <p:nvPr userDrawn="1"/>
        </p:nvPicPr>
        <p:blipFill>
          <a:blip r:embed="rId2"/>
          <a:stretch>
            <a:fillRect/>
          </a:stretch>
        </p:blipFill>
        <p:spPr>
          <a:xfrm>
            <a:off x="11203569" y="5862636"/>
            <a:ext cx="808047" cy="808047"/>
          </a:xfrm>
          <a:prstGeom prst="rect">
            <a:avLst/>
          </a:prstGeom>
        </p:spPr>
      </p:pic>
    </p:spTree>
    <p:extLst>
      <p:ext uri="{BB962C8B-B14F-4D97-AF65-F5344CB8AC3E}">
        <p14:creationId xmlns:p14="http://schemas.microsoft.com/office/powerpoint/2010/main" val="2058908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384048" y="391060"/>
            <a:ext cx="11542713" cy="932688"/>
          </a:xfrm>
        </p:spPr>
        <p:txBody>
          <a:bodyPr lIns="0" tIns="0" rIns="0" bIns="0" anchor="ctr" anchorCtr="0">
            <a:noAutofit/>
          </a:bodyPr>
          <a:lstStyle>
            <a:lvl1pPr>
              <a:lnSpc>
                <a:spcPct val="90000"/>
              </a:lnSpc>
              <a:defRPr sz="3200" b="1" i="0">
                <a:latin typeface="Libre Baskerville" panose="02000000000000000000" pitchFamily="2" charset="0"/>
                <a:ea typeface="AECOM Sans" panose="020B05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4900104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21442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762000" y="2522610"/>
            <a:ext cx="6629400" cy="1812780"/>
          </a:xfrm>
        </p:spPr>
        <p:txBody>
          <a:bodyPr lIns="0" tIns="0" rIns="0" bIns="0" anchor="ctr" anchorCtr="0">
            <a:noAutofit/>
          </a:bodyPr>
          <a:lstStyle>
            <a:lvl1pPr>
              <a:lnSpc>
                <a:spcPct val="90000"/>
              </a:lnSpc>
              <a:defRPr sz="4800" b="1" i="0" u="none">
                <a:solidFill>
                  <a:schemeClr val="accent1"/>
                </a:solidFill>
                <a:effectLst/>
                <a:latin typeface="Libre Baskerville" panose="02000000000000000000" pitchFamily="2"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2" name="Rectangle 11">
            <a:extLst>
              <a:ext uri="{FF2B5EF4-FFF2-40B4-BE49-F238E27FC236}">
                <a16:creationId xmlns:a16="http://schemas.microsoft.com/office/drawing/2014/main" id="{D7578B69-31F4-44D1-8343-72E75153CB92}"/>
              </a:ext>
            </a:extLst>
          </p:cNvPr>
          <p:cNvSpPr/>
          <p:nvPr userDrawn="1"/>
        </p:nvSpPr>
        <p:spPr>
          <a:xfrm>
            <a:off x="0" y="0"/>
            <a:ext cx="57150" cy="685800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69342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926" y="297397"/>
            <a:ext cx="11406910" cy="931863"/>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87926" y="1484313"/>
            <a:ext cx="11406910" cy="482441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pic>
        <p:nvPicPr>
          <p:cNvPr id="10" name="Picture 9" descr="A picture containing text, yellow&#10;&#10;Description automatically generated">
            <a:extLst>
              <a:ext uri="{FF2B5EF4-FFF2-40B4-BE49-F238E27FC236}">
                <a16:creationId xmlns:a16="http://schemas.microsoft.com/office/drawing/2014/main" id="{E1358AE2-0B50-4BE0-AA35-C0566E361658}"/>
              </a:ext>
            </a:extLst>
          </p:cNvPr>
          <p:cNvPicPr>
            <a:picLocks noChangeAspect="1"/>
          </p:cNvPicPr>
          <p:nvPr userDrawn="1"/>
        </p:nvPicPr>
        <p:blipFill>
          <a:blip r:embed="rId10"/>
          <a:stretch>
            <a:fillRect/>
          </a:stretch>
        </p:blipFill>
        <p:spPr>
          <a:xfrm>
            <a:off x="11203569" y="5862636"/>
            <a:ext cx="808047" cy="808047"/>
          </a:xfrm>
          <a:prstGeom prst="rect">
            <a:avLst/>
          </a:prstGeom>
        </p:spPr>
      </p:pic>
      <p:sp>
        <p:nvSpPr>
          <p:cNvPr id="16" name="Slide Number Placeholder 3">
            <a:extLst>
              <a:ext uri="{FF2B5EF4-FFF2-40B4-BE49-F238E27FC236}">
                <a16:creationId xmlns:a16="http://schemas.microsoft.com/office/drawing/2014/main" id="{85472958-500F-4958-B056-23143300CF9E}"/>
              </a:ext>
            </a:extLst>
          </p:cNvPr>
          <p:cNvSpPr txBox="1">
            <a:spLocks/>
          </p:cNvSpPr>
          <p:nvPr userDrawn="1"/>
        </p:nvSpPr>
        <p:spPr>
          <a:xfrm>
            <a:off x="379300" y="6457519"/>
            <a:ext cx="5109904" cy="177786"/>
          </a:xfrm>
          <a:prstGeom prst="rect">
            <a:avLst/>
          </a:prstGeom>
        </p:spPr>
        <p:txBody>
          <a:bodyPr lIns="0" tIns="0" rIns="0" bIns="0"/>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3"/>
                </a:solidFill>
              </a:rPr>
              <a:t>General Plan Update + Specific Plan  | </a:t>
            </a:r>
            <a:fld id="{382103BA-7769-463E-AA4C-6C1720EF7FDC}" type="slidenum">
              <a:rPr lang="en-US" smtClean="0">
                <a:solidFill>
                  <a:schemeClr val="accent3"/>
                </a:solidFill>
              </a:rPr>
              <a:pPr/>
              <a:t>‹#›</a:t>
            </a:fld>
            <a:endParaRPr lang="en-US" dirty="0">
              <a:solidFill>
                <a:schemeClr val="accent3"/>
              </a:solidFill>
            </a:endParaRPr>
          </a:p>
        </p:txBody>
      </p:sp>
      <p:sp>
        <p:nvSpPr>
          <p:cNvPr id="11" name="Rectangle 10">
            <a:extLst>
              <a:ext uri="{FF2B5EF4-FFF2-40B4-BE49-F238E27FC236}">
                <a16:creationId xmlns:a16="http://schemas.microsoft.com/office/drawing/2014/main" id="{3DE130EE-6B88-443D-B570-B844FF26E357}"/>
              </a:ext>
            </a:extLst>
          </p:cNvPr>
          <p:cNvSpPr/>
          <p:nvPr userDrawn="1"/>
        </p:nvSpPr>
        <p:spPr>
          <a:xfrm>
            <a:off x="0" y="0"/>
            <a:ext cx="5715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5662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9" r:id="rId3"/>
    <p:sldLayoutId id="2147483718" r:id="rId4"/>
    <p:sldLayoutId id="2147483717" r:id="rId5"/>
    <p:sldLayoutId id="2147483690" r:id="rId6"/>
    <p:sldLayoutId id="2147483716" r:id="rId7"/>
    <p:sldLayoutId id="2147483715" r:id="rId8"/>
  </p:sldLayoutIdLst>
  <p:hf sldNum="0" hdr="0" dt="0"/>
  <p:txStyles>
    <p:titleStyle>
      <a:lvl1pPr algn="l" defTabSz="914400" rtl="0" eaLnBrk="1" latinLnBrk="0" hangingPunct="1">
        <a:lnSpc>
          <a:spcPct val="100000"/>
        </a:lnSpc>
        <a:spcBef>
          <a:spcPct val="0"/>
        </a:spcBef>
        <a:buNone/>
        <a:defRPr sz="3200" b="1" i="0" kern="1200" baseline="0">
          <a:solidFill>
            <a:schemeClr val="accent1"/>
          </a:solidFill>
          <a:latin typeface="Libre Baskerville" panose="02000000000000000000" pitchFamily="2" charset="0"/>
          <a:ea typeface="AECOM Sans" panose="020B0504020202020204" pitchFamily="34" charset="0"/>
          <a:cs typeface="Arial" panose="020B0604020202020204" pitchFamily="34" charset="0"/>
        </a:defRPr>
      </a:lvl1pPr>
    </p:titleStyle>
    <p:bodyStyle>
      <a:lvl1pPr marL="169863" indent="-169863" algn="l" defTabSz="914400" rtl="0" eaLnBrk="1" latinLnBrk="0" hangingPunct="1">
        <a:lnSpc>
          <a:spcPct val="100000"/>
        </a:lnSpc>
        <a:spcBef>
          <a:spcPts val="1800"/>
        </a:spcBef>
        <a:buClr>
          <a:schemeClr val="accent1"/>
        </a:buClr>
        <a:buFont typeface="Arial" panose="020B0604020202020204" pitchFamily="34" charset="0"/>
        <a:buChar char="•"/>
        <a:tabLst/>
        <a:defRPr sz="2000" b="0" i="0" kern="1200">
          <a:solidFill>
            <a:schemeClr val="accent5"/>
          </a:solidFill>
          <a:latin typeface="+mn-lt"/>
          <a:ea typeface="AECOM Sans Light" panose="020B0404020202020204" pitchFamily="34" charset="0"/>
          <a:cs typeface="Arial" panose="020B0604020202020204" pitchFamily="34" charset="0"/>
        </a:defRPr>
      </a:lvl1pPr>
      <a:lvl2pPr marL="630238" indent="-265113" algn="l" defTabSz="914400" rtl="0" eaLnBrk="1" latinLnBrk="0" hangingPunct="1">
        <a:lnSpc>
          <a:spcPct val="100000"/>
        </a:lnSpc>
        <a:spcBef>
          <a:spcPts val="500"/>
        </a:spcBef>
        <a:buClr>
          <a:schemeClr val="tx2">
            <a:lumMod val="60000"/>
            <a:lumOff val="40000"/>
          </a:schemeClr>
        </a:buClr>
        <a:buFont typeface="System Font"/>
        <a:buChar char="–"/>
        <a:tabLst/>
        <a:defRPr sz="2000" b="0" i="0" kern="1200">
          <a:solidFill>
            <a:schemeClr val="accent5"/>
          </a:solidFill>
          <a:latin typeface="+mn-lt"/>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47EBF"/>
          </p15:clr>
        </p15:guide>
        <p15:guide id="2" pos="288" userDrawn="1">
          <p15:clr>
            <a:srgbClr val="000000"/>
          </p15:clr>
        </p15:guide>
        <p15:guide id="3" pos="7559">
          <p15:clr>
            <a:srgbClr val="000000"/>
          </p15:clr>
        </p15:guide>
        <p15:guide id="4" orient="horz" pos="2047">
          <p15:clr>
            <a:srgbClr val="547EBF"/>
          </p15:clr>
        </p15:guide>
        <p15:guide id="5" orient="horz" pos="119">
          <p15:clr>
            <a:srgbClr val="000000"/>
          </p15:clr>
        </p15:guide>
        <p15:guide id="6" orient="horz" pos="4110">
          <p15:clr>
            <a:srgbClr val="000000"/>
          </p15:clr>
        </p15:guide>
        <p15:guide id="7" orient="horz" pos="3974">
          <p15:clr>
            <a:srgbClr val="000000"/>
          </p15:clr>
        </p15:guide>
        <p15:guide id="8" pos="3749">
          <p15:clr>
            <a:srgbClr val="5ACBF0"/>
          </p15:clr>
        </p15:guide>
        <p15:guide id="9" pos="5836">
          <p15:clr>
            <a:srgbClr val="5ACBF0"/>
          </p15:clr>
        </p15:guide>
        <p15:guide id="10" orient="horz" pos="2160">
          <p15:clr>
            <a:srgbClr val="5ACBF0"/>
          </p15:clr>
        </p15:guide>
        <p15:guide id="11" orient="horz" pos="1933">
          <p15:clr>
            <a:srgbClr val="5ACBF0"/>
          </p15:clr>
        </p15:guide>
        <p15:guide id="12" pos="2479">
          <p15:clr>
            <a:srgbClr val="FBAE40"/>
          </p15:clr>
        </p15:guide>
        <p15:guide id="13" pos="2661">
          <p15:clr>
            <a:srgbClr val="FBAE40"/>
          </p15:clr>
        </p15:guide>
        <p15:guide id="14" pos="5019">
          <p15:clr>
            <a:srgbClr val="FBAE40"/>
          </p15:clr>
        </p15:guide>
        <p15:guide id="15" pos="5201">
          <p15:clr>
            <a:srgbClr val="FBAE40"/>
          </p15:clr>
        </p15:guide>
        <p15:guide id="16" pos="3931">
          <p15:clr>
            <a:srgbClr val="5ACBF0"/>
          </p15:clr>
        </p15:guide>
        <p15:guide id="17" pos="5654">
          <p15:clr>
            <a:srgbClr val="5ACBF0"/>
          </p15:clr>
        </p15:guide>
        <p15:guide id="18" pos="2026">
          <p15:clr>
            <a:srgbClr val="5ACBF0"/>
          </p15:clr>
        </p15:guide>
        <p15:guide id="19" pos="1844">
          <p15:clr>
            <a:srgbClr val="5ACBF0"/>
          </p15:clr>
        </p15:guide>
        <p15:guide id="24" orient="horz" pos="731">
          <p15:clr>
            <a:srgbClr val="000000"/>
          </p15:clr>
        </p15:guide>
        <p15:guide id="25" orient="horz" pos="935">
          <p15:clr>
            <a:srgbClr val="000000"/>
          </p15:clr>
        </p15:guide>
        <p15:guide id="26" orient="horz" pos="232">
          <p15:clr>
            <a:srgbClr val="5ACBF0"/>
          </p15:clr>
        </p15:guide>
        <p15:guide id="27" orient="horz" pos="3385">
          <p15:clr>
            <a:srgbClr val="000000"/>
          </p15:clr>
        </p15:guide>
        <p15:guide id="28" orient="horz" pos="3181">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31.svg"/><Relationship Id="rId5" Type="http://schemas.openxmlformats.org/officeDocument/2006/relationships/diagramQuickStyle" Target="../diagrams/quickStyle2.xml"/><Relationship Id="rId15" Type="http://schemas.openxmlformats.org/officeDocument/2006/relationships/image" Target="../media/image34.svg"/><Relationship Id="rId10" Type="http://schemas.openxmlformats.org/officeDocument/2006/relationships/image" Target="../media/image30.png"/><Relationship Id="rId4" Type="http://schemas.openxmlformats.org/officeDocument/2006/relationships/diagramLayout" Target="../diagrams/layout2.xml"/><Relationship Id="rId9" Type="http://schemas.openxmlformats.org/officeDocument/2006/relationships/image" Target="../media/image29.sv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37.jp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38.jp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40.jp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Matthew.gerken@aecom.com"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11925562-F719-47B3-B761-6ACD711FFACE}"/>
              </a:ext>
            </a:extLst>
          </p:cNvPr>
          <p:cNvGrpSpPr/>
          <p:nvPr/>
        </p:nvGrpSpPr>
        <p:grpSpPr>
          <a:xfrm rot="16200000">
            <a:off x="-8898961" y="-3273606"/>
            <a:ext cx="3471775" cy="550415"/>
            <a:chOff x="4601590" y="29504"/>
            <a:chExt cx="3471775" cy="550415"/>
          </a:xfrm>
        </p:grpSpPr>
        <p:sp>
          <p:nvSpPr>
            <p:cNvPr id="96" name="Rectangle 95">
              <a:extLst>
                <a:ext uri="{FF2B5EF4-FFF2-40B4-BE49-F238E27FC236}">
                  <a16:creationId xmlns:a16="http://schemas.microsoft.com/office/drawing/2014/main" id="{63AB2E80-3618-4603-B0A8-712E56B61529}"/>
                </a:ext>
              </a:extLst>
            </p:cNvPr>
            <p:cNvSpPr/>
            <p:nvPr/>
          </p:nvSpPr>
          <p:spPr>
            <a:xfrm>
              <a:off x="4601590" y="29504"/>
              <a:ext cx="550415" cy="550415"/>
            </a:xfrm>
            <a:prstGeom prst="rect">
              <a:avLst/>
            </a:prstGeom>
            <a:solidFill>
              <a:srgbClr val="04A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97A8DD0-6D0B-4BE6-BE60-F357163CA355}"/>
                </a:ext>
              </a:extLst>
            </p:cNvPr>
            <p:cNvSpPr/>
            <p:nvPr/>
          </p:nvSpPr>
          <p:spPr>
            <a:xfrm>
              <a:off x="5350275" y="29504"/>
              <a:ext cx="550415" cy="550415"/>
            </a:xfrm>
            <a:prstGeom prst="rect">
              <a:avLst/>
            </a:prstGeom>
            <a:solidFill>
              <a:srgbClr val="037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D95CC6DA-CF2B-4D05-A3DC-62D90B0C758F}"/>
                </a:ext>
              </a:extLst>
            </p:cNvPr>
            <p:cNvSpPr/>
            <p:nvPr/>
          </p:nvSpPr>
          <p:spPr>
            <a:xfrm>
              <a:off x="6096000" y="29504"/>
              <a:ext cx="550415" cy="550415"/>
            </a:xfrm>
            <a:prstGeom prst="rect">
              <a:avLst/>
            </a:prstGeom>
            <a:solidFill>
              <a:srgbClr val="497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8D27F34-C274-4CC9-A36B-75566F43AD65}"/>
                </a:ext>
              </a:extLst>
            </p:cNvPr>
            <p:cNvSpPr/>
            <p:nvPr/>
          </p:nvSpPr>
          <p:spPr>
            <a:xfrm>
              <a:off x="6809475" y="29504"/>
              <a:ext cx="550415" cy="550415"/>
            </a:xfrm>
            <a:prstGeom prst="rect">
              <a:avLst/>
            </a:prstGeom>
            <a:solidFill>
              <a:srgbClr val="83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EC1EB44-BDE3-44A7-95D5-FC6356602105}"/>
                </a:ext>
              </a:extLst>
            </p:cNvPr>
            <p:cNvSpPr/>
            <p:nvPr/>
          </p:nvSpPr>
          <p:spPr>
            <a:xfrm>
              <a:off x="7522950" y="29504"/>
              <a:ext cx="550415" cy="550415"/>
            </a:xfrm>
            <a:prstGeom prst="rect">
              <a:avLst/>
            </a:prstGeom>
            <a:solidFill>
              <a:srgbClr val="06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Text Placeholder 101">
            <a:extLst>
              <a:ext uri="{FF2B5EF4-FFF2-40B4-BE49-F238E27FC236}">
                <a16:creationId xmlns:a16="http://schemas.microsoft.com/office/drawing/2014/main" id="{812E16ED-5620-4307-9DCF-976F3EF2392A}"/>
              </a:ext>
            </a:extLst>
          </p:cNvPr>
          <p:cNvSpPr>
            <a:spLocks noGrp="1"/>
          </p:cNvSpPr>
          <p:nvPr>
            <p:ph type="body" sz="quarter" idx="10"/>
          </p:nvPr>
        </p:nvSpPr>
        <p:spPr/>
        <p:txBody>
          <a:bodyPr/>
          <a:lstStyle/>
          <a:p>
            <a:r>
              <a:rPr lang="en-US" dirty="0"/>
              <a:t>City of Marysville General Plan Update + Specific Plan</a:t>
            </a:r>
          </a:p>
        </p:txBody>
      </p:sp>
      <p:sp>
        <p:nvSpPr>
          <p:cNvPr id="104" name="Text Placeholder 103">
            <a:extLst>
              <a:ext uri="{FF2B5EF4-FFF2-40B4-BE49-F238E27FC236}">
                <a16:creationId xmlns:a16="http://schemas.microsoft.com/office/drawing/2014/main" id="{A97EB0C2-0DF0-436C-85EE-258B13ED478B}"/>
              </a:ext>
            </a:extLst>
          </p:cNvPr>
          <p:cNvSpPr>
            <a:spLocks noGrp="1"/>
          </p:cNvSpPr>
          <p:nvPr>
            <p:ph type="body" sz="quarter" idx="12"/>
          </p:nvPr>
        </p:nvSpPr>
        <p:spPr/>
        <p:txBody>
          <a:bodyPr/>
          <a:lstStyle/>
          <a:p>
            <a:r>
              <a:rPr lang="en-US" dirty="0"/>
              <a:t>March 2022</a:t>
            </a:r>
          </a:p>
        </p:txBody>
      </p:sp>
    </p:spTree>
    <p:extLst>
      <p:ext uri="{BB962C8B-B14F-4D97-AF65-F5344CB8AC3E}">
        <p14:creationId xmlns:p14="http://schemas.microsoft.com/office/powerpoint/2010/main" val="387557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D8B1-CBEC-4997-8F7B-E723CFBAFA14}"/>
              </a:ext>
            </a:extLst>
          </p:cNvPr>
          <p:cNvSpPr>
            <a:spLocks noGrp="1"/>
          </p:cNvSpPr>
          <p:nvPr>
            <p:ph type="title"/>
          </p:nvPr>
        </p:nvSpPr>
        <p:spPr/>
        <p:txBody>
          <a:bodyPr/>
          <a:lstStyle/>
          <a:p>
            <a:r>
              <a:rPr lang="en-US" dirty="0"/>
              <a:t>Plan Development and Environmental Review</a:t>
            </a:r>
          </a:p>
        </p:txBody>
      </p:sp>
      <p:sp>
        <p:nvSpPr>
          <p:cNvPr id="3" name="Content Placeholder 2">
            <a:extLst>
              <a:ext uri="{FF2B5EF4-FFF2-40B4-BE49-F238E27FC236}">
                <a16:creationId xmlns:a16="http://schemas.microsoft.com/office/drawing/2014/main" id="{B4E5454A-5976-4806-A193-F32AE2539F32}"/>
              </a:ext>
            </a:extLst>
          </p:cNvPr>
          <p:cNvSpPr>
            <a:spLocks noGrp="1"/>
          </p:cNvSpPr>
          <p:nvPr>
            <p:ph sz="quarter" idx="12"/>
          </p:nvPr>
        </p:nvSpPr>
        <p:spPr/>
        <p:txBody>
          <a:bodyPr/>
          <a:lstStyle/>
          <a:p>
            <a:r>
              <a:rPr lang="en-US" dirty="0"/>
              <a:t>Policy Recommendations</a:t>
            </a:r>
          </a:p>
          <a:p>
            <a:r>
              <a:rPr lang="en-US" dirty="0"/>
              <a:t>Draft General Plan</a:t>
            </a:r>
          </a:p>
          <a:p>
            <a:r>
              <a:rPr lang="en-US" dirty="0"/>
              <a:t>Comprehensive Update</a:t>
            </a:r>
          </a:p>
          <a:p>
            <a:r>
              <a:rPr lang="en-US" dirty="0"/>
              <a:t>Public Review of Draft </a:t>
            </a:r>
          </a:p>
          <a:p>
            <a:r>
              <a:rPr lang="en-US" dirty="0"/>
              <a:t>Environmental Impact Report </a:t>
            </a:r>
          </a:p>
          <a:p>
            <a:endParaRPr lang="en-US" dirty="0"/>
          </a:p>
        </p:txBody>
      </p:sp>
    </p:spTree>
    <p:extLst>
      <p:ext uri="{BB962C8B-B14F-4D97-AF65-F5344CB8AC3E}">
        <p14:creationId xmlns:p14="http://schemas.microsoft.com/office/powerpoint/2010/main" val="183902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D8B1-CBEC-4997-8F7B-E723CFBAFA14}"/>
              </a:ext>
            </a:extLst>
          </p:cNvPr>
          <p:cNvSpPr>
            <a:spLocks noGrp="1"/>
          </p:cNvSpPr>
          <p:nvPr>
            <p:ph type="title"/>
          </p:nvPr>
        </p:nvSpPr>
        <p:spPr/>
        <p:txBody>
          <a:bodyPr/>
          <a:lstStyle/>
          <a:p>
            <a:r>
              <a:rPr lang="en-US" dirty="0"/>
              <a:t>Certification and Adoption</a:t>
            </a:r>
          </a:p>
        </p:txBody>
      </p:sp>
      <p:sp>
        <p:nvSpPr>
          <p:cNvPr id="3" name="Content Placeholder 2">
            <a:extLst>
              <a:ext uri="{FF2B5EF4-FFF2-40B4-BE49-F238E27FC236}">
                <a16:creationId xmlns:a16="http://schemas.microsoft.com/office/drawing/2014/main" id="{B4E5454A-5976-4806-A193-F32AE2539F32}"/>
              </a:ext>
            </a:extLst>
          </p:cNvPr>
          <p:cNvSpPr>
            <a:spLocks noGrp="1"/>
          </p:cNvSpPr>
          <p:nvPr>
            <p:ph sz="quarter" idx="12"/>
          </p:nvPr>
        </p:nvSpPr>
        <p:spPr/>
        <p:txBody>
          <a:bodyPr/>
          <a:lstStyle/>
          <a:p>
            <a:r>
              <a:rPr lang="en-US" dirty="0"/>
              <a:t>Planning Commission recommendation</a:t>
            </a:r>
          </a:p>
          <a:p>
            <a:r>
              <a:rPr lang="en-US" dirty="0"/>
              <a:t>City Council action</a:t>
            </a:r>
          </a:p>
        </p:txBody>
      </p:sp>
    </p:spTree>
    <p:extLst>
      <p:ext uri="{BB962C8B-B14F-4D97-AF65-F5344CB8AC3E}">
        <p14:creationId xmlns:p14="http://schemas.microsoft.com/office/powerpoint/2010/main" val="3171413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04812-1B35-4603-BE9A-6EC529DA197F}"/>
              </a:ext>
            </a:extLst>
          </p:cNvPr>
          <p:cNvSpPr>
            <a:spLocks noGrp="1"/>
          </p:cNvSpPr>
          <p:nvPr>
            <p:ph type="title"/>
          </p:nvPr>
        </p:nvSpPr>
        <p:spPr>
          <a:xfrm>
            <a:off x="838200" y="673119"/>
            <a:ext cx="6552933" cy="1111740"/>
          </a:xfrm>
        </p:spPr>
        <p:txBody>
          <a:bodyPr anchor="b"/>
          <a:lstStyle/>
          <a:p>
            <a:r>
              <a:rPr lang="en-US" dirty="0"/>
              <a:t>Specific Plan</a:t>
            </a:r>
          </a:p>
        </p:txBody>
      </p:sp>
      <p:graphicFrame>
        <p:nvGraphicFramePr>
          <p:cNvPr id="14" name="Content Placeholder 2">
            <a:extLst>
              <a:ext uri="{FF2B5EF4-FFF2-40B4-BE49-F238E27FC236}">
                <a16:creationId xmlns:a16="http://schemas.microsoft.com/office/drawing/2014/main" id="{80A202C3-7B0F-40FE-B402-783F99953DE0}"/>
              </a:ext>
            </a:extLst>
          </p:cNvPr>
          <p:cNvGraphicFramePr>
            <a:graphicFrameLocks/>
          </p:cNvGraphicFramePr>
          <p:nvPr>
            <p:extLst>
              <p:ext uri="{D42A27DB-BD31-4B8C-83A1-F6EECF244321}">
                <p14:modId xmlns:p14="http://schemas.microsoft.com/office/powerpoint/2010/main" val="3565670646"/>
              </p:ext>
            </p:extLst>
          </p:nvPr>
        </p:nvGraphicFramePr>
        <p:xfrm>
          <a:off x="838200" y="176651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C911E996-8BCE-435D-ADDE-39DDFC7F806B}"/>
              </a:ext>
            </a:extLst>
          </p:cNvPr>
          <p:cNvSpPr/>
          <p:nvPr/>
        </p:nvSpPr>
        <p:spPr>
          <a:xfrm>
            <a:off x="3376491" y="3937399"/>
            <a:ext cx="1098000" cy="1098000"/>
          </a:xfrm>
          <a:prstGeom prst="ellipse">
            <a:avLst/>
          </a:prstGeom>
          <a:solidFill>
            <a:srgbClr val="009DD9">
              <a:hueOff val="0"/>
              <a:satOff val="0"/>
              <a:lumOff val="0"/>
              <a:alphaOff val="0"/>
            </a:srgbClr>
          </a:solidFill>
          <a:ln>
            <a:noFill/>
          </a:ln>
          <a:effectLst/>
        </p:spPr>
        <p:style>
          <a:lnRef idx="0">
            <a:scrgbClr r="0" g="0" b="0"/>
          </a:lnRef>
          <a:fillRef idx="1">
            <a:scrgbClr r="0" g="0" b="0"/>
          </a:fillRef>
          <a:effectRef idx="0">
            <a:scrgbClr r="0" g="0" b="0"/>
          </a:effectRef>
          <a:fontRef idx="minor"/>
        </p:style>
        <p:txBody>
          <a:bodyPr/>
          <a:lstStyle/>
          <a:p>
            <a:endParaRPr lang="en-US" dirty="0"/>
          </a:p>
        </p:txBody>
      </p:sp>
      <p:sp>
        <p:nvSpPr>
          <p:cNvPr id="5" name="TextBox 4">
            <a:extLst>
              <a:ext uri="{FF2B5EF4-FFF2-40B4-BE49-F238E27FC236}">
                <a16:creationId xmlns:a16="http://schemas.microsoft.com/office/drawing/2014/main" id="{A9EA9DD6-A03D-4260-B9B2-E4F1057064AE}"/>
              </a:ext>
            </a:extLst>
          </p:cNvPr>
          <p:cNvSpPr txBox="1"/>
          <p:nvPr/>
        </p:nvSpPr>
        <p:spPr>
          <a:xfrm>
            <a:off x="3121863" y="5035399"/>
            <a:ext cx="1976655" cy="430887"/>
          </a:xfrm>
          <a:prstGeom prst="rect">
            <a:avLst/>
          </a:prstGeom>
          <a:noFill/>
        </p:spPr>
        <p:txBody>
          <a:bodyPr wrap="square" rtlCol="0">
            <a:spAutoFit/>
          </a:bodyPr>
          <a:lstStyle/>
          <a:p>
            <a:pPr lvl="0">
              <a:buNone/>
              <a:defRPr cap="all"/>
            </a:pPr>
            <a:r>
              <a:rPr lang="en-US" sz="1050" cap="all" dirty="0">
                <a:solidFill>
                  <a:sysClr val="windowText" lastClr="000000">
                    <a:hueOff val="0"/>
                    <a:satOff val="0"/>
                    <a:lumOff val="0"/>
                    <a:alphaOff val="0"/>
                  </a:sysClr>
                </a:solidFill>
                <a:latin typeface="Calibri" panose="020F0502020204030204"/>
                <a:ea typeface="+mn-ea"/>
                <a:cs typeface="+mn-cs"/>
              </a:rPr>
              <a:t>Development standards and land use program</a:t>
            </a:r>
          </a:p>
        </p:txBody>
      </p:sp>
      <p:pic>
        <p:nvPicPr>
          <p:cNvPr id="3" name="Graphic 2" descr="Viral with solid fill">
            <a:extLst>
              <a:ext uri="{FF2B5EF4-FFF2-40B4-BE49-F238E27FC236}">
                <a16:creationId xmlns:a16="http://schemas.microsoft.com/office/drawing/2014/main" id="{67958245-A07A-4442-9353-3EF2BB63268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459710" y="4008057"/>
            <a:ext cx="914400" cy="914400"/>
          </a:xfrm>
          <a:prstGeom prst="rect">
            <a:avLst/>
          </a:prstGeom>
        </p:spPr>
      </p:pic>
      <p:sp>
        <p:nvSpPr>
          <p:cNvPr id="8" name="Oval 7">
            <a:extLst>
              <a:ext uri="{FF2B5EF4-FFF2-40B4-BE49-F238E27FC236}">
                <a16:creationId xmlns:a16="http://schemas.microsoft.com/office/drawing/2014/main" id="{21C85B1B-4F42-40D2-8634-A5684724F1B0}"/>
              </a:ext>
            </a:extLst>
          </p:cNvPr>
          <p:cNvSpPr/>
          <p:nvPr/>
        </p:nvSpPr>
        <p:spPr>
          <a:xfrm>
            <a:off x="5168502" y="3947506"/>
            <a:ext cx="1080843" cy="1080843"/>
          </a:xfrm>
          <a:prstGeom prst="ellipse">
            <a:avLst/>
          </a:prstGeom>
          <a:solidFill>
            <a:srgbClr val="0BD0D9">
              <a:hueOff val="0"/>
              <a:satOff val="0"/>
              <a:lumOff val="0"/>
              <a:alphaOff val="0"/>
            </a:srgbClr>
          </a:solidFill>
          <a:ln>
            <a:noFill/>
          </a:ln>
          <a:effectLst/>
        </p:spPr>
        <p:style>
          <a:lnRef idx="0">
            <a:scrgbClr r="0" g="0" b="0"/>
          </a:lnRef>
          <a:fillRef idx="1">
            <a:scrgbClr r="0" g="0" b="0"/>
          </a:fillRef>
          <a:effectRef idx="0">
            <a:scrgbClr r="0" g="0" b="0"/>
          </a:effectRef>
          <a:fontRef idx="minor"/>
        </p:style>
      </p:sp>
      <p:pic>
        <p:nvPicPr>
          <p:cNvPr id="9" name="Graphic 8" descr="Calculator with solid fill">
            <a:extLst>
              <a:ext uri="{FF2B5EF4-FFF2-40B4-BE49-F238E27FC236}">
                <a16:creationId xmlns:a16="http://schemas.microsoft.com/office/drawing/2014/main" id="{AD782688-A2EF-43EB-B2A7-4239ADD0EDA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251723" y="4033985"/>
            <a:ext cx="914400" cy="914400"/>
          </a:xfrm>
          <a:prstGeom prst="rect">
            <a:avLst/>
          </a:prstGeom>
        </p:spPr>
      </p:pic>
      <p:sp>
        <p:nvSpPr>
          <p:cNvPr id="11" name="Oval 10">
            <a:extLst>
              <a:ext uri="{FF2B5EF4-FFF2-40B4-BE49-F238E27FC236}">
                <a16:creationId xmlns:a16="http://schemas.microsoft.com/office/drawing/2014/main" id="{D4115992-0987-412C-94E7-A4B7900BD33E}"/>
              </a:ext>
            </a:extLst>
          </p:cNvPr>
          <p:cNvSpPr/>
          <p:nvPr/>
        </p:nvSpPr>
        <p:spPr>
          <a:xfrm>
            <a:off x="7020626" y="3936287"/>
            <a:ext cx="1080843" cy="1080843"/>
          </a:xfrm>
          <a:prstGeom prst="ellipse">
            <a:avLst/>
          </a:prstGeom>
          <a:solidFill>
            <a:srgbClr val="10CF9B">
              <a:hueOff val="0"/>
              <a:satOff val="0"/>
              <a:lumOff val="0"/>
              <a:alphaOff val="0"/>
            </a:srgbClr>
          </a:solidFill>
          <a:ln>
            <a:noFill/>
          </a:ln>
          <a:effectLst/>
        </p:spPr>
        <p:style>
          <a:lnRef idx="0">
            <a:scrgbClr r="0" g="0" b="0"/>
          </a:lnRef>
          <a:fillRef idx="1">
            <a:scrgbClr r="0" g="0" b="0"/>
          </a:fillRef>
          <a:effectRef idx="0">
            <a:scrgbClr r="0" g="0" b="0"/>
          </a:effectRef>
          <a:fontRef idx="minor"/>
        </p:style>
      </p:sp>
      <p:pic>
        <p:nvPicPr>
          <p:cNvPr id="13" name="Graphic 12" descr="Meeting with solid fill">
            <a:extLst>
              <a:ext uri="{FF2B5EF4-FFF2-40B4-BE49-F238E27FC236}">
                <a16:creationId xmlns:a16="http://schemas.microsoft.com/office/drawing/2014/main" id="{FB46933B-1B09-4913-A1E4-E5B44C7B47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03847" y="4019508"/>
            <a:ext cx="914400" cy="914400"/>
          </a:xfrm>
          <a:prstGeom prst="rect">
            <a:avLst/>
          </a:prstGeom>
        </p:spPr>
      </p:pic>
      <p:sp>
        <p:nvSpPr>
          <p:cNvPr id="15" name="Oval 14">
            <a:extLst>
              <a:ext uri="{FF2B5EF4-FFF2-40B4-BE49-F238E27FC236}">
                <a16:creationId xmlns:a16="http://schemas.microsoft.com/office/drawing/2014/main" id="{0BBB752E-0BF9-44BA-8444-686E63430092}"/>
              </a:ext>
            </a:extLst>
          </p:cNvPr>
          <p:cNvSpPr/>
          <p:nvPr/>
        </p:nvSpPr>
        <p:spPr>
          <a:xfrm>
            <a:off x="8533486" y="3954972"/>
            <a:ext cx="1080843" cy="1080843"/>
          </a:xfrm>
          <a:prstGeom prst="ellipse">
            <a:avLst/>
          </a:prstGeom>
          <a:solidFill>
            <a:srgbClr val="7CCA62">
              <a:hueOff val="0"/>
              <a:satOff val="0"/>
              <a:lumOff val="0"/>
              <a:alphaOff val="0"/>
            </a:srgbClr>
          </a:solidFill>
          <a:ln>
            <a:noFill/>
          </a:ln>
          <a:effectLst/>
        </p:spPr>
        <p:style>
          <a:lnRef idx="0">
            <a:scrgbClr r="0" g="0" b="0"/>
          </a:lnRef>
          <a:fillRef idx="1">
            <a:scrgbClr r="0" g="0" b="0"/>
          </a:fillRef>
          <a:effectRef idx="0">
            <a:scrgbClr r="0" g="0" b="0"/>
          </a:effectRef>
          <a:fontRef idx="minor"/>
        </p:style>
      </p:sp>
      <p:pic>
        <p:nvPicPr>
          <p:cNvPr id="17" name="Graphic 16" descr="Deciduous tree with solid fill">
            <a:extLst>
              <a:ext uri="{FF2B5EF4-FFF2-40B4-BE49-F238E27FC236}">
                <a16:creationId xmlns:a16="http://schemas.microsoft.com/office/drawing/2014/main" id="{C602EB84-3859-4A82-87C8-8EFA884526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46379" y="4038193"/>
            <a:ext cx="914400" cy="914400"/>
          </a:xfrm>
          <a:prstGeom prst="rect">
            <a:avLst/>
          </a:prstGeom>
        </p:spPr>
      </p:pic>
      <p:sp>
        <p:nvSpPr>
          <p:cNvPr id="18" name="TextBox 17">
            <a:extLst>
              <a:ext uri="{FF2B5EF4-FFF2-40B4-BE49-F238E27FC236}">
                <a16:creationId xmlns:a16="http://schemas.microsoft.com/office/drawing/2014/main" id="{CB531C21-8049-4A6F-844D-4FEF3AC14DD1}"/>
              </a:ext>
            </a:extLst>
          </p:cNvPr>
          <p:cNvSpPr txBox="1"/>
          <p:nvPr/>
        </p:nvSpPr>
        <p:spPr>
          <a:xfrm>
            <a:off x="4767716" y="5028349"/>
            <a:ext cx="2763660" cy="415498"/>
          </a:xfrm>
          <a:prstGeom prst="rect">
            <a:avLst/>
          </a:prstGeom>
          <a:noFill/>
        </p:spPr>
        <p:txBody>
          <a:bodyPr wrap="square" rtlCol="0">
            <a:spAutoFit/>
          </a:bodyPr>
          <a:lstStyle/>
          <a:p>
            <a:pPr lvl="0">
              <a:buNone/>
              <a:defRPr cap="all"/>
            </a:pPr>
            <a:r>
              <a:rPr lang="en-US" sz="1050" cap="all" dirty="0">
                <a:solidFill>
                  <a:sysClr val="windowText" lastClr="000000">
                    <a:hueOff val="0"/>
                    <a:satOff val="0"/>
                    <a:lumOff val="0"/>
                    <a:alphaOff val="0"/>
                  </a:sysClr>
                </a:solidFill>
                <a:latin typeface="Calibri" panose="020F0502020204030204"/>
                <a:ea typeface="+mn-ea"/>
                <a:cs typeface="+mn-cs"/>
              </a:rPr>
              <a:t>Planning-level infrastructure improvements and financing plane</a:t>
            </a:r>
          </a:p>
        </p:txBody>
      </p:sp>
      <p:sp>
        <p:nvSpPr>
          <p:cNvPr id="19" name="TextBox 18">
            <a:extLst>
              <a:ext uri="{FF2B5EF4-FFF2-40B4-BE49-F238E27FC236}">
                <a16:creationId xmlns:a16="http://schemas.microsoft.com/office/drawing/2014/main" id="{8DC1D43D-CB08-4575-A9CC-593D319894E8}"/>
              </a:ext>
            </a:extLst>
          </p:cNvPr>
          <p:cNvSpPr txBox="1"/>
          <p:nvPr/>
        </p:nvSpPr>
        <p:spPr>
          <a:xfrm>
            <a:off x="7103847" y="5022480"/>
            <a:ext cx="1441972" cy="261610"/>
          </a:xfrm>
          <a:prstGeom prst="rect">
            <a:avLst/>
          </a:prstGeom>
          <a:noFill/>
        </p:spPr>
        <p:txBody>
          <a:bodyPr wrap="square" rtlCol="0">
            <a:spAutoFit/>
          </a:bodyPr>
          <a:lstStyle/>
          <a:p>
            <a:pPr lvl="0">
              <a:buNone/>
              <a:defRPr cap="all"/>
            </a:pPr>
            <a:r>
              <a:rPr lang="en-US" sz="1100" cap="all" dirty="0">
                <a:solidFill>
                  <a:sysClr val="windowText" lastClr="000000">
                    <a:hueOff val="0"/>
                    <a:satOff val="0"/>
                    <a:lumOff val="0"/>
                    <a:alphaOff val="0"/>
                  </a:sysClr>
                </a:solidFill>
                <a:latin typeface="Calibri" panose="020F0502020204030204"/>
              </a:rPr>
              <a:t>Specific Plan</a:t>
            </a:r>
            <a:endParaRPr lang="en-US" sz="1100" cap="all" dirty="0">
              <a:solidFill>
                <a:sysClr val="windowText" lastClr="000000">
                  <a:hueOff val="0"/>
                  <a:satOff val="0"/>
                  <a:lumOff val="0"/>
                  <a:alphaOff val="0"/>
                </a:sysClr>
              </a:solidFill>
              <a:latin typeface="Calibri" panose="020F0502020204030204"/>
              <a:ea typeface="+mn-ea"/>
              <a:cs typeface="+mn-cs"/>
            </a:endParaRPr>
          </a:p>
        </p:txBody>
      </p:sp>
      <p:sp>
        <p:nvSpPr>
          <p:cNvPr id="20" name="TextBox 19">
            <a:extLst>
              <a:ext uri="{FF2B5EF4-FFF2-40B4-BE49-F238E27FC236}">
                <a16:creationId xmlns:a16="http://schemas.microsoft.com/office/drawing/2014/main" id="{D3ECCB57-7FB1-4F04-BEB2-C41F9DAF9DCB}"/>
              </a:ext>
            </a:extLst>
          </p:cNvPr>
          <p:cNvSpPr txBox="1"/>
          <p:nvPr/>
        </p:nvSpPr>
        <p:spPr>
          <a:xfrm>
            <a:off x="8429880" y="5028349"/>
            <a:ext cx="2327205" cy="430887"/>
          </a:xfrm>
          <a:prstGeom prst="rect">
            <a:avLst/>
          </a:prstGeom>
          <a:noFill/>
        </p:spPr>
        <p:txBody>
          <a:bodyPr wrap="square" rtlCol="0">
            <a:spAutoFit/>
          </a:bodyPr>
          <a:lstStyle/>
          <a:p>
            <a:pPr lvl="0">
              <a:buNone/>
              <a:defRPr cap="all"/>
            </a:pPr>
            <a:r>
              <a:rPr lang="en-US" sz="1100" cap="all" dirty="0">
                <a:solidFill>
                  <a:sysClr val="windowText" lastClr="000000">
                    <a:hueOff val="0"/>
                    <a:satOff val="0"/>
                    <a:lumOff val="0"/>
                    <a:alphaOff val="0"/>
                  </a:sysClr>
                </a:solidFill>
                <a:latin typeface="Calibri" panose="020F0502020204030204"/>
              </a:rPr>
              <a:t>CEQA ANALYSIS AND DOCUMENTATION</a:t>
            </a:r>
            <a:endParaRPr lang="en-US" sz="1100" cap="all" dirty="0">
              <a:solidFill>
                <a:sysClr val="windowText" lastClr="000000">
                  <a:hueOff val="0"/>
                  <a:satOff val="0"/>
                  <a:lumOff val="0"/>
                  <a:alphaOff val="0"/>
                </a:sysClr>
              </a:solidFill>
              <a:latin typeface="Calibri" panose="020F0502020204030204"/>
              <a:ea typeface="+mn-ea"/>
              <a:cs typeface="+mn-cs"/>
            </a:endParaRPr>
          </a:p>
        </p:txBody>
      </p:sp>
    </p:spTree>
    <p:extLst>
      <p:ext uri="{BB962C8B-B14F-4D97-AF65-F5344CB8AC3E}">
        <p14:creationId xmlns:p14="http://schemas.microsoft.com/office/powerpoint/2010/main" val="150398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F55DA-BEDC-4F39-856A-B855AE537683}"/>
              </a:ext>
            </a:extLst>
          </p:cNvPr>
          <p:cNvSpPr>
            <a:spLocks noGrp="1"/>
          </p:cNvSpPr>
          <p:nvPr>
            <p:ph type="title"/>
          </p:nvPr>
        </p:nvSpPr>
        <p:spPr/>
        <p:txBody>
          <a:bodyPr/>
          <a:lstStyle/>
          <a:p>
            <a:r>
              <a:rPr lang="en-US" dirty="0"/>
              <a:t>Project Initiation</a:t>
            </a:r>
          </a:p>
        </p:txBody>
      </p:sp>
      <p:pic>
        <p:nvPicPr>
          <p:cNvPr id="9" name="Graphic 8">
            <a:extLst>
              <a:ext uri="{FF2B5EF4-FFF2-40B4-BE49-F238E27FC236}">
                <a16:creationId xmlns:a16="http://schemas.microsoft.com/office/drawing/2014/main" id="{BB07D8D5-D91F-441F-A3DF-89DCA9A6D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8925" y="-259977"/>
            <a:ext cx="2102689" cy="1703295"/>
          </a:xfrm>
          <a:prstGeom prst="rect">
            <a:avLst/>
          </a:prstGeom>
        </p:spPr>
      </p:pic>
      <p:pic>
        <p:nvPicPr>
          <p:cNvPr id="8" name="Picture 7" descr="A picture containing outdoor, sky, building, stone&#10;&#10;Description automatically generated">
            <a:extLst>
              <a:ext uri="{FF2B5EF4-FFF2-40B4-BE49-F238E27FC236}">
                <a16:creationId xmlns:a16="http://schemas.microsoft.com/office/drawing/2014/main" id="{6B49E4B0-A7F3-4683-AD00-E1B79012FF7D}"/>
              </a:ext>
            </a:extLst>
          </p:cNvPr>
          <p:cNvPicPr>
            <a:picLocks noChangeAspect="1"/>
          </p:cNvPicPr>
          <p:nvPr/>
        </p:nvPicPr>
        <p:blipFill rotWithShape="1">
          <a:blip r:embed="rId5"/>
          <a:srcRect l="1" t="11385" r="1" b="11385"/>
          <a:stretch/>
        </p:blipFill>
        <p:spPr>
          <a:xfrm>
            <a:off x="6096000" y="0"/>
            <a:ext cx="6096000" cy="6858000"/>
          </a:xfrm>
          <a:prstGeom prst="rect">
            <a:avLst/>
          </a:prstGeom>
        </p:spPr>
      </p:pic>
      <p:sp>
        <p:nvSpPr>
          <p:cNvPr id="15" name="Content Placeholder 14">
            <a:extLst>
              <a:ext uri="{FF2B5EF4-FFF2-40B4-BE49-F238E27FC236}">
                <a16:creationId xmlns:a16="http://schemas.microsoft.com/office/drawing/2014/main" id="{1A84B91C-094C-47C7-B0E9-2989F2244A43}"/>
              </a:ext>
            </a:extLst>
          </p:cNvPr>
          <p:cNvSpPr>
            <a:spLocks noGrp="1"/>
          </p:cNvSpPr>
          <p:nvPr>
            <p:ph sz="quarter" idx="12"/>
          </p:nvPr>
        </p:nvSpPr>
        <p:spPr/>
        <p:txBody>
          <a:bodyPr/>
          <a:lstStyle/>
          <a:p>
            <a:r>
              <a:rPr lang="en-US" dirty="0"/>
              <a:t>Collect and review information</a:t>
            </a:r>
          </a:p>
          <a:p>
            <a:r>
              <a:rPr lang="en-US" dirty="0"/>
              <a:t>Prepare historic resources inventory for Marysville Commercial District</a:t>
            </a:r>
          </a:p>
          <a:p>
            <a:r>
              <a:rPr lang="en-US" dirty="0"/>
              <a:t>Identify issues and opportunities </a:t>
            </a:r>
          </a:p>
        </p:txBody>
      </p:sp>
      <p:pic>
        <p:nvPicPr>
          <p:cNvPr id="10" name="Picture 9" descr="A picture containing text, yellow&#10;&#10;Description automatically generated">
            <a:extLst>
              <a:ext uri="{FF2B5EF4-FFF2-40B4-BE49-F238E27FC236}">
                <a16:creationId xmlns:a16="http://schemas.microsoft.com/office/drawing/2014/main" id="{535250EC-3318-4FC8-AAAA-C79B6083A9DB}"/>
              </a:ext>
            </a:extLst>
          </p:cNvPr>
          <p:cNvPicPr>
            <a:picLocks noChangeAspect="1"/>
          </p:cNvPicPr>
          <p:nvPr/>
        </p:nvPicPr>
        <p:blipFill>
          <a:blip r:embed="rId6"/>
          <a:stretch>
            <a:fillRect/>
          </a:stretch>
        </p:blipFill>
        <p:spPr>
          <a:xfrm>
            <a:off x="11203569" y="5862636"/>
            <a:ext cx="808047" cy="808047"/>
          </a:xfrm>
          <a:prstGeom prst="rect">
            <a:avLst/>
          </a:prstGeom>
        </p:spPr>
      </p:pic>
    </p:spTree>
    <p:extLst>
      <p:ext uri="{BB962C8B-B14F-4D97-AF65-F5344CB8AC3E}">
        <p14:creationId xmlns:p14="http://schemas.microsoft.com/office/powerpoint/2010/main" val="2857239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F55DA-BEDC-4F39-856A-B855AE537683}"/>
              </a:ext>
            </a:extLst>
          </p:cNvPr>
          <p:cNvSpPr>
            <a:spLocks noGrp="1"/>
          </p:cNvSpPr>
          <p:nvPr>
            <p:ph type="title"/>
          </p:nvPr>
        </p:nvSpPr>
        <p:spPr/>
        <p:txBody>
          <a:bodyPr/>
          <a:lstStyle/>
          <a:p>
            <a:r>
              <a:rPr lang="en-US" dirty="0"/>
              <a:t>Specific Plan Area Profile</a:t>
            </a:r>
          </a:p>
        </p:txBody>
      </p:sp>
      <p:pic>
        <p:nvPicPr>
          <p:cNvPr id="9" name="Graphic 8">
            <a:extLst>
              <a:ext uri="{FF2B5EF4-FFF2-40B4-BE49-F238E27FC236}">
                <a16:creationId xmlns:a16="http://schemas.microsoft.com/office/drawing/2014/main" id="{BB07D8D5-D91F-441F-A3DF-89DCA9A6D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8925" y="-259977"/>
            <a:ext cx="2102689" cy="1703295"/>
          </a:xfrm>
          <a:prstGeom prst="rect">
            <a:avLst/>
          </a:prstGeom>
        </p:spPr>
      </p:pic>
      <p:pic>
        <p:nvPicPr>
          <p:cNvPr id="13" name="Picture 12" descr="A path with grass and trees on either side of it&#10;&#10;Description automatically generated with low confidence">
            <a:extLst>
              <a:ext uri="{FF2B5EF4-FFF2-40B4-BE49-F238E27FC236}">
                <a16:creationId xmlns:a16="http://schemas.microsoft.com/office/drawing/2014/main" id="{787A4682-8F7B-4F00-BBA5-2233B089F6BA}"/>
              </a:ext>
            </a:extLst>
          </p:cNvPr>
          <p:cNvPicPr>
            <a:picLocks noChangeAspect="1"/>
          </p:cNvPicPr>
          <p:nvPr/>
        </p:nvPicPr>
        <p:blipFill rotWithShape="1">
          <a:blip r:embed="rId5"/>
          <a:srcRect l="153" t="10612" b="36679"/>
          <a:stretch/>
        </p:blipFill>
        <p:spPr>
          <a:xfrm>
            <a:off x="6096000" y="0"/>
            <a:ext cx="6096000" cy="6858000"/>
          </a:xfrm>
          <a:prstGeom prst="rect">
            <a:avLst/>
          </a:prstGeom>
          <a:ln>
            <a:solidFill>
              <a:schemeClr val="accent1"/>
            </a:solidFill>
          </a:ln>
        </p:spPr>
      </p:pic>
      <p:sp>
        <p:nvSpPr>
          <p:cNvPr id="15" name="Content Placeholder 14">
            <a:extLst>
              <a:ext uri="{FF2B5EF4-FFF2-40B4-BE49-F238E27FC236}">
                <a16:creationId xmlns:a16="http://schemas.microsoft.com/office/drawing/2014/main" id="{1A84B91C-094C-47C7-B0E9-2989F2244A43}"/>
              </a:ext>
            </a:extLst>
          </p:cNvPr>
          <p:cNvSpPr>
            <a:spLocks noGrp="1"/>
          </p:cNvSpPr>
          <p:nvPr>
            <p:ph sz="quarter" idx="12"/>
          </p:nvPr>
        </p:nvSpPr>
        <p:spPr/>
        <p:txBody>
          <a:bodyPr/>
          <a:lstStyle/>
          <a:p>
            <a:r>
              <a:rPr lang="en-US" dirty="0"/>
              <a:t>Establish baseline conditions </a:t>
            </a:r>
          </a:p>
          <a:p>
            <a:r>
              <a:rPr lang="en-US" dirty="0"/>
              <a:t>Demographic, land use, economic, and transportation characteristics</a:t>
            </a:r>
          </a:p>
          <a:p>
            <a:endParaRPr lang="en-US" dirty="0"/>
          </a:p>
        </p:txBody>
      </p:sp>
      <p:pic>
        <p:nvPicPr>
          <p:cNvPr id="10" name="Picture 9" descr="A picture containing text, yellow&#10;&#10;Description automatically generated">
            <a:extLst>
              <a:ext uri="{FF2B5EF4-FFF2-40B4-BE49-F238E27FC236}">
                <a16:creationId xmlns:a16="http://schemas.microsoft.com/office/drawing/2014/main" id="{3719B9B7-5B91-429C-BF2D-81CCC22D545F}"/>
              </a:ext>
            </a:extLst>
          </p:cNvPr>
          <p:cNvPicPr>
            <a:picLocks noChangeAspect="1"/>
          </p:cNvPicPr>
          <p:nvPr/>
        </p:nvPicPr>
        <p:blipFill>
          <a:blip r:embed="rId6"/>
          <a:stretch>
            <a:fillRect/>
          </a:stretch>
        </p:blipFill>
        <p:spPr>
          <a:xfrm>
            <a:off x="11203569" y="5862636"/>
            <a:ext cx="808047" cy="808047"/>
          </a:xfrm>
          <a:prstGeom prst="rect">
            <a:avLst/>
          </a:prstGeom>
        </p:spPr>
      </p:pic>
    </p:spTree>
    <p:extLst>
      <p:ext uri="{BB962C8B-B14F-4D97-AF65-F5344CB8AC3E}">
        <p14:creationId xmlns:p14="http://schemas.microsoft.com/office/powerpoint/2010/main" val="559475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F634-14E9-414C-BD6B-6DE79078DCEF}"/>
              </a:ext>
            </a:extLst>
          </p:cNvPr>
          <p:cNvSpPr>
            <a:spLocks noGrp="1"/>
          </p:cNvSpPr>
          <p:nvPr>
            <p:ph type="title"/>
          </p:nvPr>
        </p:nvSpPr>
        <p:spPr/>
        <p:txBody>
          <a:bodyPr/>
          <a:lstStyle/>
          <a:p>
            <a:r>
              <a:rPr lang="en-US" dirty="0"/>
              <a:t>Key Strengths, Opportunities, Challenges, and Trends</a:t>
            </a:r>
          </a:p>
        </p:txBody>
      </p:sp>
      <p:sp>
        <p:nvSpPr>
          <p:cNvPr id="3" name="Content Placeholder 2">
            <a:extLst>
              <a:ext uri="{FF2B5EF4-FFF2-40B4-BE49-F238E27FC236}">
                <a16:creationId xmlns:a16="http://schemas.microsoft.com/office/drawing/2014/main" id="{F4D85B7E-3F90-4C8D-A48D-06B84402BEEC}"/>
              </a:ext>
            </a:extLst>
          </p:cNvPr>
          <p:cNvSpPr>
            <a:spLocks noGrp="1"/>
          </p:cNvSpPr>
          <p:nvPr>
            <p:ph sz="quarter" idx="12"/>
          </p:nvPr>
        </p:nvSpPr>
        <p:spPr/>
        <p:txBody>
          <a:bodyPr/>
          <a:lstStyle/>
          <a:p>
            <a:r>
              <a:rPr lang="en-US" dirty="0"/>
              <a:t>Through a survey</a:t>
            </a:r>
          </a:p>
          <a:p>
            <a:r>
              <a:rPr lang="en-US" dirty="0"/>
              <a:t>Through a discussion with the General Plan Advisory Committee</a:t>
            </a:r>
          </a:p>
        </p:txBody>
      </p:sp>
    </p:spTree>
    <p:extLst>
      <p:ext uri="{BB962C8B-B14F-4D97-AF65-F5344CB8AC3E}">
        <p14:creationId xmlns:p14="http://schemas.microsoft.com/office/powerpoint/2010/main" val="314210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F55DA-BEDC-4F39-856A-B855AE537683}"/>
              </a:ext>
            </a:extLst>
          </p:cNvPr>
          <p:cNvSpPr>
            <a:spLocks noGrp="1"/>
          </p:cNvSpPr>
          <p:nvPr>
            <p:ph type="title"/>
          </p:nvPr>
        </p:nvSpPr>
        <p:spPr/>
        <p:txBody>
          <a:bodyPr/>
          <a:lstStyle/>
          <a:p>
            <a:r>
              <a:rPr lang="en-US" dirty="0"/>
              <a:t>Confirmation of Specific Plan Approach</a:t>
            </a:r>
          </a:p>
        </p:txBody>
      </p:sp>
      <p:sp>
        <p:nvSpPr>
          <p:cNvPr id="6" name="Content Placeholder 5">
            <a:extLst>
              <a:ext uri="{FF2B5EF4-FFF2-40B4-BE49-F238E27FC236}">
                <a16:creationId xmlns:a16="http://schemas.microsoft.com/office/drawing/2014/main" id="{C141EB89-AC22-45A0-BC81-428A2B1B0BB0}"/>
              </a:ext>
            </a:extLst>
          </p:cNvPr>
          <p:cNvSpPr>
            <a:spLocks noGrp="1"/>
          </p:cNvSpPr>
          <p:nvPr>
            <p:ph sz="quarter" idx="12"/>
          </p:nvPr>
        </p:nvSpPr>
        <p:spPr/>
        <p:txBody>
          <a:bodyPr/>
          <a:lstStyle/>
          <a:p>
            <a:r>
              <a:rPr lang="en-US" dirty="0"/>
              <a:t>Focus on critical issues identified in the SACOG grant application</a:t>
            </a:r>
          </a:p>
          <a:p>
            <a:r>
              <a:rPr lang="en-US" dirty="0"/>
              <a:t>Foundational ideas for allowable land use, density, and design standards, transportation, and open space</a:t>
            </a:r>
          </a:p>
          <a:p>
            <a:endParaRPr lang="en-US" dirty="0"/>
          </a:p>
        </p:txBody>
      </p:sp>
      <p:sp>
        <p:nvSpPr>
          <p:cNvPr id="7" name="Title 1">
            <a:extLst>
              <a:ext uri="{FF2B5EF4-FFF2-40B4-BE49-F238E27FC236}">
                <a16:creationId xmlns:a16="http://schemas.microsoft.com/office/drawing/2014/main" id="{FC9AFEC6-8DE1-469E-8966-334578F25CBA}"/>
              </a:ext>
            </a:extLst>
          </p:cNvPr>
          <p:cNvSpPr txBox="1">
            <a:spLocks/>
          </p:cNvSpPr>
          <p:nvPr/>
        </p:nvSpPr>
        <p:spPr>
          <a:xfrm>
            <a:off x="6408925" y="1919166"/>
            <a:ext cx="5399028" cy="3127248"/>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3200" b="0" kern="1200" baseline="0">
                <a:solidFill>
                  <a:schemeClr val="bg1"/>
                </a:solidFill>
                <a:latin typeface="Bitter" panose="00000500000000000000" pitchFamily="50" charset="0"/>
                <a:ea typeface="AECOM Sans" panose="020B0504020202020204" pitchFamily="34" charset="0"/>
                <a:cs typeface="Arial" panose="020B0604020202020204" pitchFamily="34" charset="0"/>
              </a:defRPr>
            </a:lvl1pPr>
          </a:lstStyle>
          <a:p>
            <a:pPr algn="ctr"/>
            <a:r>
              <a:rPr lang="en-US" sz="4400" i="1" dirty="0">
                <a:solidFill>
                  <a:schemeClr val="bg1">
                    <a:alpha val="80000"/>
                  </a:schemeClr>
                </a:solidFill>
                <a:latin typeface="Libre Baskerville" panose="02000000000000000000" pitchFamily="2" charset="0"/>
              </a:rPr>
              <a:t>Promote the ‘shelf life’ of the Specific Plan</a:t>
            </a:r>
          </a:p>
        </p:txBody>
      </p:sp>
      <p:pic>
        <p:nvPicPr>
          <p:cNvPr id="9" name="Graphic 8">
            <a:extLst>
              <a:ext uri="{FF2B5EF4-FFF2-40B4-BE49-F238E27FC236}">
                <a16:creationId xmlns:a16="http://schemas.microsoft.com/office/drawing/2014/main" id="{BB07D8D5-D91F-441F-A3DF-89DCA9A6D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8925" y="0"/>
            <a:ext cx="2102689" cy="1703295"/>
          </a:xfrm>
          <a:prstGeom prst="rect">
            <a:avLst/>
          </a:prstGeom>
        </p:spPr>
      </p:pic>
    </p:spTree>
    <p:extLst>
      <p:ext uri="{BB962C8B-B14F-4D97-AF65-F5344CB8AC3E}">
        <p14:creationId xmlns:p14="http://schemas.microsoft.com/office/powerpoint/2010/main" val="2642245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6803-F84C-401F-8263-02DB0D655097}"/>
              </a:ext>
            </a:extLst>
          </p:cNvPr>
          <p:cNvSpPr>
            <a:spLocks noGrp="1"/>
          </p:cNvSpPr>
          <p:nvPr>
            <p:ph type="title"/>
          </p:nvPr>
        </p:nvSpPr>
        <p:spPr>
          <a:xfrm>
            <a:off x="384047" y="301752"/>
            <a:ext cx="5666985" cy="932688"/>
          </a:xfrm>
        </p:spPr>
        <p:txBody>
          <a:bodyPr/>
          <a:lstStyle/>
          <a:p>
            <a:r>
              <a:rPr lang="en-US" dirty="0"/>
              <a:t>Key Destinations and Multi-Modal Pathways</a:t>
            </a:r>
          </a:p>
        </p:txBody>
      </p:sp>
      <p:sp>
        <p:nvSpPr>
          <p:cNvPr id="3" name="Content Placeholder 2">
            <a:extLst>
              <a:ext uri="{FF2B5EF4-FFF2-40B4-BE49-F238E27FC236}">
                <a16:creationId xmlns:a16="http://schemas.microsoft.com/office/drawing/2014/main" id="{05FD70A4-CF98-4375-91E6-6C7FF28DAF2E}"/>
              </a:ext>
            </a:extLst>
          </p:cNvPr>
          <p:cNvSpPr>
            <a:spLocks noGrp="1"/>
          </p:cNvSpPr>
          <p:nvPr>
            <p:ph sz="quarter" idx="12"/>
          </p:nvPr>
        </p:nvSpPr>
        <p:spPr>
          <a:xfrm>
            <a:off x="384047" y="1481328"/>
            <a:ext cx="4532727" cy="4445019"/>
          </a:xfrm>
        </p:spPr>
        <p:txBody>
          <a:bodyPr/>
          <a:lstStyle/>
          <a:p>
            <a:r>
              <a:rPr lang="en-US" dirty="0"/>
              <a:t>Identify gaps in active transportation</a:t>
            </a:r>
          </a:p>
          <a:p>
            <a:r>
              <a:rPr lang="en-US" dirty="0"/>
              <a:t>Improvements to multi-modal access</a:t>
            </a:r>
          </a:p>
          <a:p>
            <a:r>
              <a:rPr lang="en-US" dirty="0"/>
              <a:t>Key destinations</a:t>
            </a:r>
          </a:p>
          <a:p>
            <a:r>
              <a:rPr lang="en-US" dirty="0"/>
              <a:t>Informed by public input and the General Plan Advisory Committee</a:t>
            </a:r>
          </a:p>
        </p:txBody>
      </p:sp>
      <p:pic>
        <p:nvPicPr>
          <p:cNvPr id="4" name="Picture 3" descr="A bus parked in front of a palm tree&#10;&#10;Description automatically generated with medium confidence">
            <a:extLst>
              <a:ext uri="{FF2B5EF4-FFF2-40B4-BE49-F238E27FC236}">
                <a16:creationId xmlns:a16="http://schemas.microsoft.com/office/drawing/2014/main" id="{AB0FCFE8-A34B-496A-8696-5564AA88F676}"/>
              </a:ext>
            </a:extLst>
          </p:cNvPr>
          <p:cNvPicPr>
            <a:picLocks noChangeAspect="1"/>
          </p:cNvPicPr>
          <p:nvPr/>
        </p:nvPicPr>
        <p:blipFill rotWithShape="1">
          <a:blip r:embed="rId3"/>
          <a:srcRect l="15739" t="38412" r="34630" b="1338"/>
          <a:stretch/>
        </p:blipFill>
        <p:spPr>
          <a:xfrm>
            <a:off x="6140969" y="0"/>
            <a:ext cx="6051031" cy="6858000"/>
          </a:xfrm>
          <a:prstGeom prst="rect">
            <a:avLst/>
          </a:prstGeom>
          <a:ln>
            <a:solidFill>
              <a:schemeClr val="accent1"/>
            </a:solidFill>
          </a:ln>
        </p:spPr>
      </p:pic>
    </p:spTree>
    <p:extLst>
      <p:ext uri="{BB962C8B-B14F-4D97-AF65-F5344CB8AC3E}">
        <p14:creationId xmlns:p14="http://schemas.microsoft.com/office/powerpoint/2010/main" val="1910937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F55DA-BEDC-4F39-856A-B855AE537683}"/>
              </a:ext>
            </a:extLst>
          </p:cNvPr>
          <p:cNvSpPr>
            <a:spLocks noGrp="1"/>
          </p:cNvSpPr>
          <p:nvPr>
            <p:ph type="title"/>
          </p:nvPr>
        </p:nvSpPr>
        <p:spPr/>
        <p:txBody>
          <a:bodyPr/>
          <a:lstStyle/>
          <a:p>
            <a:r>
              <a:rPr lang="en-US" dirty="0"/>
              <a:t>Development Standards and Land Use Program</a:t>
            </a:r>
          </a:p>
        </p:txBody>
      </p:sp>
      <p:pic>
        <p:nvPicPr>
          <p:cNvPr id="9" name="Graphic 8">
            <a:extLst>
              <a:ext uri="{FF2B5EF4-FFF2-40B4-BE49-F238E27FC236}">
                <a16:creationId xmlns:a16="http://schemas.microsoft.com/office/drawing/2014/main" id="{BB07D8D5-D91F-441F-A3DF-89DCA9A6D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8925" y="-259977"/>
            <a:ext cx="2102689" cy="1703295"/>
          </a:xfrm>
          <a:prstGeom prst="rect">
            <a:avLst/>
          </a:prstGeom>
        </p:spPr>
      </p:pic>
      <p:pic>
        <p:nvPicPr>
          <p:cNvPr id="11" name="Picture 10" descr="A brick building with a sign on it&#10;&#10;Description automatically generated with medium confidence">
            <a:extLst>
              <a:ext uri="{FF2B5EF4-FFF2-40B4-BE49-F238E27FC236}">
                <a16:creationId xmlns:a16="http://schemas.microsoft.com/office/drawing/2014/main" id="{4D9151BF-061F-4A8F-80C7-94815A41C82C}"/>
              </a:ext>
            </a:extLst>
          </p:cNvPr>
          <p:cNvPicPr>
            <a:picLocks noChangeAspect="1"/>
          </p:cNvPicPr>
          <p:nvPr/>
        </p:nvPicPr>
        <p:blipFill rotWithShape="1">
          <a:blip r:embed="rId5"/>
          <a:srcRect t="413" r="967" b="3767"/>
          <a:stretch/>
        </p:blipFill>
        <p:spPr>
          <a:xfrm>
            <a:off x="6096001" y="0"/>
            <a:ext cx="6096000" cy="6858000"/>
          </a:xfrm>
          <a:prstGeom prst="rect">
            <a:avLst/>
          </a:prstGeom>
          <a:ln>
            <a:solidFill>
              <a:schemeClr val="accent1"/>
            </a:solidFill>
          </a:ln>
        </p:spPr>
      </p:pic>
      <p:sp>
        <p:nvSpPr>
          <p:cNvPr id="15" name="Content Placeholder 14">
            <a:extLst>
              <a:ext uri="{FF2B5EF4-FFF2-40B4-BE49-F238E27FC236}">
                <a16:creationId xmlns:a16="http://schemas.microsoft.com/office/drawing/2014/main" id="{1A84B91C-094C-47C7-B0E9-2989F2244A43}"/>
              </a:ext>
            </a:extLst>
          </p:cNvPr>
          <p:cNvSpPr>
            <a:spLocks noGrp="1"/>
          </p:cNvSpPr>
          <p:nvPr>
            <p:ph sz="quarter" idx="12"/>
          </p:nvPr>
        </p:nvSpPr>
        <p:spPr/>
        <p:txBody>
          <a:bodyPr/>
          <a:lstStyle/>
          <a:p>
            <a:r>
              <a:rPr lang="en-US" dirty="0"/>
              <a:t>Development standards</a:t>
            </a:r>
          </a:p>
          <a:p>
            <a:r>
              <a:rPr lang="en-US" dirty="0"/>
              <a:t>Land use programming</a:t>
            </a:r>
          </a:p>
          <a:p>
            <a:r>
              <a:rPr lang="en-US" dirty="0"/>
              <a:t>Areas of change</a:t>
            </a:r>
          </a:p>
          <a:p>
            <a:r>
              <a:rPr lang="en-US" dirty="0"/>
              <a:t>Public improvements</a:t>
            </a:r>
          </a:p>
        </p:txBody>
      </p:sp>
      <p:pic>
        <p:nvPicPr>
          <p:cNvPr id="16" name="Picture 15" descr="A picture containing text, yellow&#10;&#10;Description automatically generated">
            <a:extLst>
              <a:ext uri="{FF2B5EF4-FFF2-40B4-BE49-F238E27FC236}">
                <a16:creationId xmlns:a16="http://schemas.microsoft.com/office/drawing/2014/main" id="{E995419B-C321-45CC-8985-92C3C1CBD48D}"/>
              </a:ext>
            </a:extLst>
          </p:cNvPr>
          <p:cNvPicPr>
            <a:picLocks noChangeAspect="1"/>
          </p:cNvPicPr>
          <p:nvPr/>
        </p:nvPicPr>
        <p:blipFill>
          <a:blip r:embed="rId6"/>
          <a:stretch>
            <a:fillRect/>
          </a:stretch>
        </p:blipFill>
        <p:spPr>
          <a:xfrm>
            <a:off x="11203569" y="5862636"/>
            <a:ext cx="808047" cy="808047"/>
          </a:xfrm>
          <a:prstGeom prst="rect">
            <a:avLst/>
          </a:prstGeom>
        </p:spPr>
      </p:pic>
    </p:spTree>
    <p:extLst>
      <p:ext uri="{BB962C8B-B14F-4D97-AF65-F5344CB8AC3E}">
        <p14:creationId xmlns:p14="http://schemas.microsoft.com/office/powerpoint/2010/main" val="2174196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60AF-E053-44A7-BE4B-1DF674F7BBFC}"/>
              </a:ext>
            </a:extLst>
          </p:cNvPr>
          <p:cNvSpPr>
            <a:spLocks noGrp="1"/>
          </p:cNvSpPr>
          <p:nvPr>
            <p:ph type="title"/>
          </p:nvPr>
        </p:nvSpPr>
        <p:spPr>
          <a:xfrm>
            <a:off x="384048" y="301752"/>
            <a:ext cx="4622668" cy="932688"/>
          </a:xfrm>
        </p:spPr>
        <p:txBody>
          <a:bodyPr/>
          <a:lstStyle/>
          <a:p>
            <a:r>
              <a:rPr lang="en-US" dirty="0"/>
              <a:t>Infrastructure Improvements + Financing</a:t>
            </a:r>
          </a:p>
        </p:txBody>
      </p:sp>
      <p:sp>
        <p:nvSpPr>
          <p:cNvPr id="3" name="Content Placeholder 2">
            <a:extLst>
              <a:ext uri="{FF2B5EF4-FFF2-40B4-BE49-F238E27FC236}">
                <a16:creationId xmlns:a16="http://schemas.microsoft.com/office/drawing/2014/main" id="{1BEFE5F4-334B-4E6A-98B1-8F0DDEBA2691}"/>
              </a:ext>
            </a:extLst>
          </p:cNvPr>
          <p:cNvSpPr>
            <a:spLocks noGrp="1"/>
          </p:cNvSpPr>
          <p:nvPr>
            <p:ph sz="quarter" idx="12"/>
          </p:nvPr>
        </p:nvSpPr>
        <p:spPr>
          <a:xfrm>
            <a:off x="384048" y="1481328"/>
            <a:ext cx="4946754" cy="4445019"/>
          </a:xfrm>
        </p:spPr>
        <p:txBody>
          <a:bodyPr/>
          <a:lstStyle/>
          <a:p>
            <a:r>
              <a:rPr lang="en-US" dirty="0"/>
              <a:t>Conceptual improvements</a:t>
            </a:r>
          </a:p>
          <a:p>
            <a:r>
              <a:rPr lang="en-US" dirty="0"/>
              <a:t>Water, sewer, drainage, transportation</a:t>
            </a:r>
          </a:p>
          <a:p>
            <a:r>
              <a:rPr lang="en-US" dirty="0"/>
              <a:t>Funding sources</a:t>
            </a:r>
          </a:p>
          <a:p>
            <a:r>
              <a:rPr lang="en-US" dirty="0"/>
              <a:t>Funding strategy </a:t>
            </a:r>
          </a:p>
        </p:txBody>
      </p:sp>
      <p:pic>
        <p:nvPicPr>
          <p:cNvPr id="7" name="Picture 6" descr="A road with a bridge over it&#10;&#10;Description automatically generated with low confidence">
            <a:extLst>
              <a:ext uri="{FF2B5EF4-FFF2-40B4-BE49-F238E27FC236}">
                <a16:creationId xmlns:a16="http://schemas.microsoft.com/office/drawing/2014/main" id="{2175C409-B81B-4DAB-86C1-2C7ACC078AD2}"/>
              </a:ext>
            </a:extLst>
          </p:cNvPr>
          <p:cNvPicPr>
            <a:picLocks noChangeAspect="1"/>
          </p:cNvPicPr>
          <p:nvPr/>
        </p:nvPicPr>
        <p:blipFill rotWithShape="1">
          <a:blip r:embed="rId3"/>
          <a:srcRect l="20765" r="4200"/>
          <a:stretch/>
        </p:blipFill>
        <p:spPr>
          <a:xfrm>
            <a:off x="5330801" y="0"/>
            <a:ext cx="6861199" cy="6858000"/>
          </a:xfrm>
          <a:prstGeom prst="rect">
            <a:avLst/>
          </a:prstGeom>
          <a:ln>
            <a:solidFill>
              <a:schemeClr val="accent1"/>
            </a:solidFill>
          </a:ln>
        </p:spPr>
      </p:pic>
    </p:spTree>
    <p:extLst>
      <p:ext uri="{BB962C8B-B14F-4D97-AF65-F5344CB8AC3E}">
        <p14:creationId xmlns:p14="http://schemas.microsoft.com/office/powerpoint/2010/main" val="12541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6CD0E-5FDF-4644-953B-C5A679EE433E}"/>
              </a:ext>
            </a:extLst>
          </p:cNvPr>
          <p:cNvSpPr>
            <a:spLocks noGrp="1"/>
          </p:cNvSpPr>
          <p:nvPr>
            <p:ph type="title"/>
          </p:nvPr>
        </p:nvSpPr>
        <p:spPr/>
        <p:txBody>
          <a:bodyPr/>
          <a:lstStyle/>
          <a:p>
            <a:r>
              <a:rPr lang="en-US" dirty="0"/>
              <a:t>Overview</a:t>
            </a:r>
          </a:p>
        </p:txBody>
      </p:sp>
      <p:sp>
        <p:nvSpPr>
          <p:cNvPr id="5" name="Content Placeholder 4">
            <a:extLst>
              <a:ext uri="{FF2B5EF4-FFF2-40B4-BE49-F238E27FC236}">
                <a16:creationId xmlns:a16="http://schemas.microsoft.com/office/drawing/2014/main" id="{3E4BD6F5-795F-42A1-839A-BBAFCA9DF979}"/>
              </a:ext>
            </a:extLst>
          </p:cNvPr>
          <p:cNvSpPr>
            <a:spLocks noGrp="1"/>
          </p:cNvSpPr>
          <p:nvPr>
            <p:ph sz="quarter" idx="12"/>
          </p:nvPr>
        </p:nvSpPr>
        <p:spPr>
          <a:xfrm>
            <a:off x="384047" y="1481328"/>
            <a:ext cx="5373957" cy="4445019"/>
          </a:xfrm>
        </p:spPr>
        <p:txBody>
          <a:bodyPr/>
          <a:lstStyle/>
          <a:p>
            <a:r>
              <a:rPr lang="en-US" dirty="0"/>
              <a:t>Purpose and focus </a:t>
            </a:r>
          </a:p>
          <a:p>
            <a:r>
              <a:rPr lang="en-US" dirty="0"/>
              <a:t>Overview of the process</a:t>
            </a:r>
          </a:p>
          <a:p>
            <a:r>
              <a:rPr lang="en-US" dirty="0"/>
              <a:t>Public engagement </a:t>
            </a:r>
          </a:p>
          <a:p>
            <a:r>
              <a:rPr lang="en-US" dirty="0"/>
              <a:t>Key Issues</a:t>
            </a:r>
          </a:p>
          <a:p>
            <a:r>
              <a:rPr lang="en-US" dirty="0"/>
              <a:t>Vision and Guiding Principles</a:t>
            </a:r>
          </a:p>
          <a:p>
            <a:endParaRPr lang="en-US" dirty="0"/>
          </a:p>
          <a:p>
            <a:r>
              <a:rPr lang="en-US" sz="2400" dirty="0"/>
              <a:t>Stop me for Questions along the way! </a:t>
            </a:r>
          </a:p>
        </p:txBody>
      </p:sp>
      <p:pic>
        <p:nvPicPr>
          <p:cNvPr id="3" name="Picture 2">
            <a:extLst>
              <a:ext uri="{FF2B5EF4-FFF2-40B4-BE49-F238E27FC236}">
                <a16:creationId xmlns:a16="http://schemas.microsoft.com/office/drawing/2014/main" id="{C366BDFC-D78A-4127-B310-0C5B0C45B5C1}"/>
              </a:ext>
            </a:extLst>
          </p:cNvPr>
          <p:cNvPicPr>
            <a:picLocks noChangeAspect="1"/>
          </p:cNvPicPr>
          <p:nvPr/>
        </p:nvPicPr>
        <p:blipFill>
          <a:blip r:embed="rId3"/>
          <a:srcRect/>
          <a:stretch/>
        </p:blipFill>
        <p:spPr>
          <a:xfrm>
            <a:off x="5761420" y="519762"/>
            <a:ext cx="6042652" cy="3710400"/>
          </a:xfrm>
          <a:prstGeom prst="rect">
            <a:avLst/>
          </a:prstGeom>
        </p:spPr>
      </p:pic>
    </p:spTree>
    <p:extLst>
      <p:ext uri="{BB962C8B-B14F-4D97-AF65-F5344CB8AC3E}">
        <p14:creationId xmlns:p14="http://schemas.microsoft.com/office/powerpoint/2010/main" val="3157220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AE22-28FF-42F3-A83D-C7F98905F7CB}"/>
              </a:ext>
            </a:extLst>
          </p:cNvPr>
          <p:cNvSpPr>
            <a:spLocks noGrp="1"/>
          </p:cNvSpPr>
          <p:nvPr>
            <p:ph type="title"/>
          </p:nvPr>
        </p:nvSpPr>
        <p:spPr>
          <a:xfrm>
            <a:off x="384047" y="301752"/>
            <a:ext cx="4694175" cy="932688"/>
          </a:xfrm>
        </p:spPr>
        <p:txBody>
          <a:bodyPr/>
          <a:lstStyle/>
          <a:p>
            <a:r>
              <a:rPr lang="en-US" dirty="0"/>
              <a:t>Draft + Final Specific Plan + Environmental Review </a:t>
            </a:r>
          </a:p>
        </p:txBody>
      </p:sp>
      <p:sp>
        <p:nvSpPr>
          <p:cNvPr id="3" name="Content Placeholder 2">
            <a:extLst>
              <a:ext uri="{FF2B5EF4-FFF2-40B4-BE49-F238E27FC236}">
                <a16:creationId xmlns:a16="http://schemas.microsoft.com/office/drawing/2014/main" id="{68D48DA5-3804-47E6-BE69-F4F2A67731E6}"/>
              </a:ext>
            </a:extLst>
          </p:cNvPr>
          <p:cNvSpPr>
            <a:spLocks noGrp="1"/>
          </p:cNvSpPr>
          <p:nvPr>
            <p:ph sz="quarter" idx="12"/>
          </p:nvPr>
        </p:nvSpPr>
        <p:spPr>
          <a:xfrm>
            <a:off x="384048" y="1481328"/>
            <a:ext cx="4382824" cy="4445019"/>
          </a:xfrm>
        </p:spPr>
        <p:txBody>
          <a:bodyPr/>
          <a:lstStyle/>
          <a:p>
            <a:r>
              <a:rPr lang="en-US" dirty="0"/>
              <a:t>Draft Specific Plan</a:t>
            </a:r>
          </a:p>
          <a:p>
            <a:r>
              <a:rPr lang="en-US" dirty="0"/>
              <a:t>Draft General Plan/Specific Plan EIR</a:t>
            </a:r>
          </a:p>
          <a:p>
            <a:r>
              <a:rPr lang="en-US" dirty="0"/>
              <a:t>Planning Commission Workshop</a:t>
            </a:r>
          </a:p>
          <a:p>
            <a:r>
              <a:rPr lang="en-US" dirty="0"/>
              <a:t>Final Specific Plan</a:t>
            </a:r>
          </a:p>
          <a:p>
            <a:r>
              <a:rPr lang="en-US" dirty="0"/>
              <a:t>Final EIR</a:t>
            </a:r>
          </a:p>
          <a:p>
            <a:r>
              <a:rPr lang="en-US" dirty="0"/>
              <a:t>Planning Commission Recommendation</a:t>
            </a:r>
          </a:p>
          <a:p>
            <a:r>
              <a:rPr lang="en-US" dirty="0"/>
              <a:t>City Council Action</a:t>
            </a:r>
          </a:p>
        </p:txBody>
      </p:sp>
      <p:pic>
        <p:nvPicPr>
          <p:cNvPr id="7" name="Picture 6" descr="A picture containing outdoor, building, sky, house&#10;&#10;Description automatically generated">
            <a:extLst>
              <a:ext uri="{FF2B5EF4-FFF2-40B4-BE49-F238E27FC236}">
                <a16:creationId xmlns:a16="http://schemas.microsoft.com/office/drawing/2014/main" id="{3EF5154A-0698-4770-A91C-7AF62DADBEE3}"/>
              </a:ext>
            </a:extLst>
          </p:cNvPr>
          <p:cNvPicPr>
            <a:picLocks noChangeAspect="1"/>
          </p:cNvPicPr>
          <p:nvPr/>
        </p:nvPicPr>
        <p:blipFill>
          <a:blip r:embed="rId3"/>
          <a:stretch>
            <a:fillRect/>
          </a:stretch>
        </p:blipFill>
        <p:spPr>
          <a:xfrm>
            <a:off x="6630928" y="0"/>
            <a:ext cx="5561072" cy="6858000"/>
          </a:xfrm>
          <a:prstGeom prst="rect">
            <a:avLst/>
          </a:prstGeom>
          <a:ln>
            <a:solidFill>
              <a:schemeClr val="accent1"/>
            </a:solidFill>
          </a:ln>
        </p:spPr>
      </p:pic>
    </p:spTree>
    <p:extLst>
      <p:ext uri="{BB962C8B-B14F-4D97-AF65-F5344CB8AC3E}">
        <p14:creationId xmlns:p14="http://schemas.microsoft.com/office/powerpoint/2010/main" val="2523093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8AC4-A190-43B3-8739-6E2446AE4C6C}"/>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788571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2852-9F45-49A1-81FC-C230765732E1}"/>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5D317FE-E759-4031-B5B2-C9FBABECE05B}"/>
              </a:ext>
            </a:extLst>
          </p:cNvPr>
          <p:cNvSpPr>
            <a:spLocks noGrp="1"/>
          </p:cNvSpPr>
          <p:nvPr>
            <p:ph sz="quarter" idx="12"/>
          </p:nvPr>
        </p:nvSpPr>
        <p:spPr>
          <a:xfrm>
            <a:off x="384047" y="1301448"/>
            <a:ext cx="11420025" cy="4445019"/>
          </a:xfrm>
        </p:spPr>
        <p:txBody>
          <a:bodyPr/>
          <a:lstStyle/>
          <a:p>
            <a:pPr marL="457200" indent="-457200">
              <a:buFont typeface="+mj-lt"/>
              <a:buAutoNum type="arabicPeriod"/>
            </a:pPr>
            <a:r>
              <a:rPr lang="en-US" dirty="0">
                <a:solidFill>
                  <a:schemeClr val="accent6"/>
                </a:solidFill>
              </a:rPr>
              <a:t>What are the most important planning issues for this planning process? Related to:</a:t>
            </a:r>
          </a:p>
          <a:p>
            <a:pPr marL="917575" lvl="1" indent="-457200"/>
            <a:r>
              <a:rPr lang="en-US" dirty="0">
                <a:solidFill>
                  <a:schemeClr val="accent6"/>
                </a:solidFill>
              </a:rPr>
              <a:t>Land use</a:t>
            </a:r>
          </a:p>
          <a:p>
            <a:pPr marL="917575" lvl="1" indent="-457200"/>
            <a:r>
              <a:rPr lang="en-US" dirty="0">
                <a:solidFill>
                  <a:schemeClr val="accent6"/>
                </a:solidFill>
              </a:rPr>
              <a:t>Transportation</a:t>
            </a:r>
          </a:p>
          <a:p>
            <a:pPr marL="917575" lvl="1" indent="-457200"/>
            <a:r>
              <a:rPr lang="en-US" dirty="0">
                <a:solidFill>
                  <a:schemeClr val="accent6"/>
                </a:solidFill>
              </a:rPr>
              <a:t>Community design</a:t>
            </a:r>
          </a:p>
          <a:p>
            <a:pPr marL="917575" lvl="1" indent="-457200"/>
            <a:r>
              <a:rPr lang="en-US" dirty="0">
                <a:solidFill>
                  <a:schemeClr val="accent6"/>
                </a:solidFill>
              </a:rPr>
              <a:t>Open space</a:t>
            </a:r>
          </a:p>
          <a:p>
            <a:pPr marL="917575" lvl="1" indent="-457200"/>
            <a:r>
              <a:rPr lang="en-US" dirty="0">
                <a:solidFill>
                  <a:schemeClr val="accent6"/>
                </a:solidFill>
              </a:rPr>
              <a:t>Public facilities and infrastructure</a:t>
            </a:r>
          </a:p>
          <a:p>
            <a:pPr marL="917575" lvl="1" indent="-457200"/>
            <a:r>
              <a:rPr lang="en-US" dirty="0">
                <a:solidFill>
                  <a:schemeClr val="accent6"/>
                </a:solidFill>
              </a:rPr>
              <a:t>The natural environment</a:t>
            </a:r>
          </a:p>
          <a:p>
            <a:pPr marL="917575" lvl="1" indent="-457200"/>
            <a:r>
              <a:rPr lang="en-US" dirty="0">
                <a:solidFill>
                  <a:schemeClr val="accent6"/>
                </a:solidFill>
              </a:rPr>
              <a:t>Economic development and fiscal sustainability</a:t>
            </a:r>
          </a:p>
          <a:p>
            <a:pPr marL="917575" lvl="1" indent="-457200"/>
            <a:r>
              <a:rPr lang="en-US" dirty="0">
                <a:solidFill>
                  <a:schemeClr val="accent6"/>
                </a:solidFill>
              </a:rPr>
              <a:t>Housing </a:t>
            </a:r>
          </a:p>
          <a:p>
            <a:pPr marL="457200" indent="-457200">
              <a:buFont typeface="+mj-lt"/>
              <a:buAutoNum type="arabicPeriod"/>
            </a:pPr>
            <a:r>
              <a:rPr lang="en-US" dirty="0">
                <a:solidFill>
                  <a:schemeClr val="accent6"/>
                </a:solidFill>
              </a:rPr>
              <a:t>What are some critical barriers to development and opportunities we must seize? </a:t>
            </a:r>
          </a:p>
          <a:p>
            <a:pPr marL="457200" indent="-457200">
              <a:buFont typeface="+mj-lt"/>
              <a:buAutoNum type="arabicPeriod"/>
            </a:pPr>
            <a:r>
              <a:rPr lang="en-US" dirty="0">
                <a:solidFill>
                  <a:schemeClr val="accent6"/>
                </a:solidFill>
              </a:rPr>
              <a:t>What are the most valuable community assets?</a:t>
            </a:r>
          </a:p>
          <a:p>
            <a:pPr marL="457200" indent="-457200">
              <a:buFont typeface="+mj-lt"/>
              <a:buAutoNum type="arabicPeriod"/>
            </a:pPr>
            <a:r>
              <a:rPr lang="en-US" dirty="0">
                <a:solidFill>
                  <a:schemeClr val="accent6"/>
                </a:solidFill>
              </a:rPr>
              <a:t>Who should we engage in particular? </a:t>
            </a:r>
          </a:p>
        </p:txBody>
      </p:sp>
    </p:spTree>
    <p:extLst>
      <p:ext uri="{BB962C8B-B14F-4D97-AF65-F5344CB8AC3E}">
        <p14:creationId xmlns:p14="http://schemas.microsoft.com/office/powerpoint/2010/main" val="2986165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757B-9241-4E4B-A594-3D446B173522}"/>
              </a:ext>
            </a:extLst>
          </p:cNvPr>
          <p:cNvSpPr>
            <a:spLocks noGrp="1"/>
          </p:cNvSpPr>
          <p:nvPr>
            <p:ph type="title"/>
          </p:nvPr>
        </p:nvSpPr>
        <p:spPr/>
        <p:txBody>
          <a:bodyPr/>
          <a:lstStyle/>
          <a:p>
            <a:r>
              <a:rPr lang="en-US" dirty="0"/>
              <a:t>Next</a:t>
            </a:r>
          </a:p>
        </p:txBody>
      </p:sp>
      <p:sp>
        <p:nvSpPr>
          <p:cNvPr id="3" name="Content Placeholder 2">
            <a:extLst>
              <a:ext uri="{FF2B5EF4-FFF2-40B4-BE49-F238E27FC236}">
                <a16:creationId xmlns:a16="http://schemas.microsoft.com/office/drawing/2014/main" id="{030C02B0-E74E-458F-89B1-936DA1C694C1}"/>
              </a:ext>
            </a:extLst>
          </p:cNvPr>
          <p:cNvSpPr>
            <a:spLocks noGrp="1"/>
          </p:cNvSpPr>
          <p:nvPr>
            <p:ph sz="quarter" idx="12"/>
          </p:nvPr>
        </p:nvSpPr>
        <p:spPr>
          <a:xfrm>
            <a:off x="384047" y="4404302"/>
            <a:ext cx="5300761" cy="1786528"/>
          </a:xfrm>
        </p:spPr>
        <p:txBody>
          <a:bodyPr/>
          <a:lstStyle/>
          <a:p>
            <a:pPr marL="0" indent="0" algn="ctr">
              <a:buNone/>
            </a:pPr>
            <a:r>
              <a:rPr lang="en-US" dirty="0"/>
              <a:t>Matthew Gerken</a:t>
            </a:r>
          </a:p>
          <a:p>
            <a:pPr marL="0" indent="0" algn="ctr">
              <a:buNone/>
            </a:pPr>
            <a:r>
              <a:rPr lang="en-US" dirty="0"/>
              <a:t>AECOM, Project Manager</a:t>
            </a:r>
          </a:p>
          <a:p>
            <a:pPr marL="0" indent="0" algn="ctr">
              <a:buNone/>
            </a:pPr>
            <a:r>
              <a:rPr lang="en-US" dirty="0">
                <a:hlinkClick r:id="rId2"/>
              </a:rPr>
              <a:t>matthew.gerken@aecom.com</a:t>
            </a:r>
            <a:r>
              <a:rPr lang="en-US" dirty="0"/>
              <a:t> </a:t>
            </a:r>
          </a:p>
          <a:p>
            <a:pPr marL="0" indent="0" algn="ctr">
              <a:buNone/>
            </a:pPr>
            <a:endParaRPr lang="en-US" dirty="0"/>
          </a:p>
        </p:txBody>
      </p:sp>
      <p:sp>
        <p:nvSpPr>
          <p:cNvPr id="4" name="TextBox 3">
            <a:extLst>
              <a:ext uri="{FF2B5EF4-FFF2-40B4-BE49-F238E27FC236}">
                <a16:creationId xmlns:a16="http://schemas.microsoft.com/office/drawing/2014/main" id="{745CCAF8-66FC-4C2C-85A7-5474B1DD8691}"/>
              </a:ext>
            </a:extLst>
          </p:cNvPr>
          <p:cNvSpPr txBox="1"/>
          <p:nvPr/>
        </p:nvSpPr>
        <p:spPr>
          <a:xfrm>
            <a:off x="7251405" y="3075057"/>
            <a:ext cx="4199860" cy="707886"/>
          </a:xfrm>
          <a:prstGeom prst="rect">
            <a:avLst/>
          </a:prstGeom>
          <a:noFill/>
        </p:spPr>
        <p:txBody>
          <a:bodyPr wrap="square" rtlCol="0">
            <a:spAutoFit/>
          </a:bodyPr>
          <a:lstStyle/>
          <a:p>
            <a:pPr algn="ctr"/>
            <a:r>
              <a:rPr lang="en-US" sz="4000" dirty="0">
                <a:solidFill>
                  <a:schemeClr val="bg1"/>
                </a:solidFill>
              </a:rPr>
              <a:t>Thank you!</a:t>
            </a:r>
          </a:p>
        </p:txBody>
      </p:sp>
      <p:sp>
        <p:nvSpPr>
          <p:cNvPr id="5" name="Content Placeholder 2">
            <a:extLst>
              <a:ext uri="{FF2B5EF4-FFF2-40B4-BE49-F238E27FC236}">
                <a16:creationId xmlns:a16="http://schemas.microsoft.com/office/drawing/2014/main" id="{B81301F8-0AE7-4B0E-85B2-E827884056DC}"/>
              </a:ext>
            </a:extLst>
          </p:cNvPr>
          <p:cNvSpPr txBox="1">
            <a:spLocks/>
          </p:cNvSpPr>
          <p:nvPr/>
        </p:nvSpPr>
        <p:spPr>
          <a:xfrm>
            <a:off x="384047" y="1234440"/>
            <a:ext cx="4382824" cy="4445019"/>
          </a:xfrm>
          <a:prstGeom prst="rect">
            <a:avLst/>
          </a:prstGeom>
        </p:spPr>
        <p:txBody>
          <a:bodyPr vert="horz" lIns="0" tIns="0" rIns="0" bIns="0" rtlCol="0">
            <a:noAutofit/>
          </a:bodyPr>
          <a:lstStyle>
            <a:lvl1pPr marL="169863" indent="-169863" algn="l" defTabSz="914400" rtl="0" eaLnBrk="1" latinLnBrk="0" hangingPunct="1">
              <a:lnSpc>
                <a:spcPct val="100000"/>
              </a:lnSpc>
              <a:spcBef>
                <a:spcPts val="1800"/>
              </a:spcBef>
              <a:buClr>
                <a:schemeClr val="accent1"/>
              </a:buClr>
              <a:buFont typeface="Arial" panose="020B0604020202020204" pitchFamily="34" charset="0"/>
              <a:buChar char="•"/>
              <a:tabLst/>
              <a:defRPr sz="2000" b="0" i="0" kern="1200">
                <a:solidFill>
                  <a:schemeClr val="accent5"/>
                </a:solidFill>
                <a:latin typeface="+mn-lt"/>
                <a:ea typeface="AECOM Sans Light" panose="020B0404020202020204" pitchFamily="34" charset="0"/>
                <a:cs typeface="Arial" panose="020B0604020202020204" pitchFamily="34" charset="0"/>
              </a:defRPr>
            </a:lvl1pPr>
            <a:lvl2pPr marL="630238" indent="-265113" algn="l" defTabSz="914400" rtl="0" eaLnBrk="1" latinLnBrk="0" hangingPunct="1">
              <a:lnSpc>
                <a:spcPct val="100000"/>
              </a:lnSpc>
              <a:spcBef>
                <a:spcPts val="500"/>
              </a:spcBef>
              <a:buClr>
                <a:schemeClr val="tx2">
                  <a:lumMod val="60000"/>
                  <a:lumOff val="40000"/>
                </a:schemeClr>
              </a:buClr>
              <a:buFont typeface="System Font"/>
              <a:buChar char="–"/>
              <a:tabLst/>
              <a:defRPr sz="2000" b="0" i="0" kern="1200">
                <a:solidFill>
                  <a:schemeClr val="accent5"/>
                </a:solidFill>
                <a:latin typeface="+mn-lt"/>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Vision + Guiding Principles</a:t>
            </a:r>
          </a:p>
          <a:p>
            <a:r>
              <a:rPr lang="en-US" dirty="0"/>
              <a:t>Alternatives</a:t>
            </a:r>
          </a:p>
          <a:p>
            <a:r>
              <a:rPr lang="en-US" dirty="0"/>
              <a:t>Draft Plans</a:t>
            </a:r>
          </a:p>
        </p:txBody>
      </p:sp>
    </p:spTree>
    <p:extLst>
      <p:ext uri="{BB962C8B-B14F-4D97-AF65-F5344CB8AC3E}">
        <p14:creationId xmlns:p14="http://schemas.microsoft.com/office/powerpoint/2010/main" val="109940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5663C-A9B1-4FCB-8218-3D8EFC5FEA8A}"/>
              </a:ext>
            </a:extLst>
          </p:cNvPr>
          <p:cNvSpPr>
            <a:spLocks noGrp="1"/>
          </p:cNvSpPr>
          <p:nvPr>
            <p:ph type="title"/>
          </p:nvPr>
        </p:nvSpPr>
        <p:spPr>
          <a:xfrm>
            <a:off x="384047" y="301752"/>
            <a:ext cx="5711953" cy="932688"/>
          </a:xfrm>
        </p:spPr>
        <p:txBody>
          <a:bodyPr/>
          <a:lstStyle/>
          <a:p>
            <a:r>
              <a:rPr lang="en-US" dirty="0"/>
              <a:t>Purpose and Focus for the General Plan Update</a:t>
            </a:r>
          </a:p>
        </p:txBody>
      </p:sp>
      <p:sp>
        <p:nvSpPr>
          <p:cNvPr id="5" name="Content Placeholder 4">
            <a:extLst>
              <a:ext uri="{FF2B5EF4-FFF2-40B4-BE49-F238E27FC236}">
                <a16:creationId xmlns:a16="http://schemas.microsoft.com/office/drawing/2014/main" id="{9F2D32F8-EB51-4407-876C-CFE26628EA6C}"/>
              </a:ext>
            </a:extLst>
          </p:cNvPr>
          <p:cNvSpPr>
            <a:spLocks noGrp="1"/>
          </p:cNvSpPr>
          <p:nvPr>
            <p:ph sz="quarter" idx="12"/>
          </p:nvPr>
        </p:nvSpPr>
        <p:spPr>
          <a:xfrm>
            <a:off x="384047" y="1492348"/>
            <a:ext cx="3824537" cy="4384634"/>
          </a:xfrm>
        </p:spPr>
        <p:txBody>
          <a:bodyPr/>
          <a:lstStyle/>
          <a:p>
            <a:r>
              <a:rPr lang="en-US" dirty="0"/>
              <a:t>Economic and fiscal sustainability </a:t>
            </a:r>
          </a:p>
          <a:p>
            <a:r>
              <a:rPr lang="en-US" dirty="0"/>
              <a:t>Expanding options for transportation </a:t>
            </a:r>
          </a:p>
          <a:p>
            <a:r>
              <a:rPr lang="en-US" dirty="0"/>
              <a:t>Expand housing opportunities </a:t>
            </a:r>
          </a:p>
          <a:p>
            <a:r>
              <a:rPr lang="en-US" dirty="0"/>
              <a:t>State law compliance </a:t>
            </a:r>
          </a:p>
          <a:p>
            <a:r>
              <a:rPr lang="en-US" dirty="0"/>
              <a:t>Streamline future development </a:t>
            </a:r>
          </a:p>
          <a:p>
            <a:r>
              <a:rPr lang="en-US" dirty="0"/>
              <a:t>2040 planning horizon</a:t>
            </a:r>
          </a:p>
          <a:p>
            <a:endParaRPr lang="en-US" dirty="0"/>
          </a:p>
          <a:p>
            <a:pPr marL="365125" lvl="1" indent="0">
              <a:buNone/>
            </a:pPr>
            <a:endParaRPr lang="en-US" dirty="0"/>
          </a:p>
          <a:p>
            <a:pPr marL="365125" lvl="1" indent="0">
              <a:buNone/>
            </a:pPr>
            <a:endParaRPr lang="en-US" dirty="0"/>
          </a:p>
          <a:p>
            <a:pPr marL="365125" lvl="1" indent="0">
              <a:buNone/>
            </a:pPr>
            <a:endParaRPr lang="en-US" dirty="0"/>
          </a:p>
        </p:txBody>
      </p:sp>
      <p:pic>
        <p:nvPicPr>
          <p:cNvPr id="11" name="Picture 10" descr="Diagram, engineering drawing&#10;&#10;Description automatically generated with medium confidence">
            <a:extLst>
              <a:ext uri="{FF2B5EF4-FFF2-40B4-BE49-F238E27FC236}">
                <a16:creationId xmlns:a16="http://schemas.microsoft.com/office/drawing/2014/main" id="{EF477E96-DB79-4C7F-9653-2C994C5A60D0}"/>
              </a:ext>
            </a:extLst>
          </p:cNvPr>
          <p:cNvPicPr>
            <a:picLocks noChangeAspect="1"/>
          </p:cNvPicPr>
          <p:nvPr/>
        </p:nvPicPr>
        <p:blipFill>
          <a:blip r:embed="rId3"/>
          <a:stretch>
            <a:fillRect/>
          </a:stretch>
        </p:blipFill>
        <p:spPr>
          <a:xfrm>
            <a:off x="6907089" y="0"/>
            <a:ext cx="5284911" cy="6858000"/>
          </a:xfrm>
          <a:prstGeom prst="rect">
            <a:avLst/>
          </a:prstGeom>
          <a:ln w="6350">
            <a:solidFill>
              <a:schemeClr val="accent1"/>
            </a:solidFill>
          </a:ln>
        </p:spPr>
      </p:pic>
    </p:spTree>
    <p:extLst>
      <p:ext uri="{BB962C8B-B14F-4D97-AF65-F5344CB8AC3E}">
        <p14:creationId xmlns:p14="http://schemas.microsoft.com/office/powerpoint/2010/main" val="421274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5663C-A9B1-4FCB-8218-3D8EFC5FEA8A}"/>
              </a:ext>
            </a:extLst>
          </p:cNvPr>
          <p:cNvSpPr>
            <a:spLocks noGrp="1"/>
          </p:cNvSpPr>
          <p:nvPr>
            <p:ph type="title"/>
          </p:nvPr>
        </p:nvSpPr>
        <p:spPr>
          <a:xfrm>
            <a:off x="384048" y="301752"/>
            <a:ext cx="4472766" cy="932688"/>
          </a:xfrm>
        </p:spPr>
        <p:txBody>
          <a:bodyPr/>
          <a:lstStyle/>
          <a:p>
            <a:r>
              <a:rPr lang="en-US" dirty="0"/>
              <a:t>Purpose and Focus for the Specific Plan </a:t>
            </a:r>
          </a:p>
        </p:txBody>
      </p:sp>
      <p:sp>
        <p:nvSpPr>
          <p:cNvPr id="6" name="Content Placeholder 5">
            <a:extLst>
              <a:ext uri="{FF2B5EF4-FFF2-40B4-BE49-F238E27FC236}">
                <a16:creationId xmlns:a16="http://schemas.microsoft.com/office/drawing/2014/main" id="{6F983629-283C-45A2-80A7-72ECFA546C46}"/>
              </a:ext>
            </a:extLst>
          </p:cNvPr>
          <p:cNvSpPr>
            <a:spLocks noGrp="1"/>
          </p:cNvSpPr>
          <p:nvPr>
            <p:ph sz="quarter" idx="13"/>
          </p:nvPr>
        </p:nvSpPr>
        <p:spPr>
          <a:xfrm>
            <a:off x="384047" y="1741054"/>
            <a:ext cx="5102353" cy="4384634"/>
          </a:xfrm>
        </p:spPr>
        <p:txBody>
          <a:bodyPr/>
          <a:lstStyle/>
          <a:p>
            <a:r>
              <a:rPr lang="en-US" dirty="0"/>
              <a:t>SACOG grant</a:t>
            </a:r>
          </a:p>
          <a:p>
            <a:r>
              <a:rPr lang="en-US" dirty="0"/>
              <a:t>Facilitate housing production</a:t>
            </a:r>
          </a:p>
          <a:p>
            <a:r>
              <a:rPr lang="en-US" dirty="0"/>
              <a:t>Promote infill</a:t>
            </a:r>
          </a:p>
          <a:p>
            <a:r>
              <a:rPr lang="en-US" dirty="0"/>
              <a:t>Encourage transit, bicycling, and walking</a:t>
            </a:r>
          </a:p>
          <a:p>
            <a:r>
              <a:rPr lang="en-US" dirty="0"/>
              <a:t>Enhance community assets</a:t>
            </a:r>
          </a:p>
          <a:p>
            <a:r>
              <a:rPr lang="en-US" dirty="0"/>
              <a:t>Inclusive engagement</a:t>
            </a:r>
          </a:p>
          <a:p>
            <a:r>
              <a:rPr lang="en-US" dirty="0"/>
              <a:t>Address the SACOG Green Zone</a:t>
            </a:r>
          </a:p>
          <a:p>
            <a:pPr marL="365125" lvl="1" indent="0">
              <a:buNone/>
            </a:pPr>
            <a:endParaRPr lang="en-US" sz="1800" dirty="0"/>
          </a:p>
        </p:txBody>
      </p:sp>
      <p:pic>
        <p:nvPicPr>
          <p:cNvPr id="3" name="Picture 2">
            <a:extLst>
              <a:ext uri="{FF2B5EF4-FFF2-40B4-BE49-F238E27FC236}">
                <a16:creationId xmlns:a16="http://schemas.microsoft.com/office/drawing/2014/main" id="{B8DBE203-7B83-49AE-9F72-0481F8AC23FA}"/>
              </a:ext>
            </a:extLst>
          </p:cNvPr>
          <p:cNvPicPr>
            <a:picLocks noChangeAspect="1"/>
          </p:cNvPicPr>
          <p:nvPr/>
        </p:nvPicPr>
        <p:blipFill rotWithShape="1">
          <a:blip r:embed="rId3"/>
          <a:srcRect l="27739" t="13342" r="28214" b="8077"/>
          <a:stretch/>
        </p:blipFill>
        <p:spPr>
          <a:xfrm>
            <a:off x="6545942" y="301752"/>
            <a:ext cx="5370285" cy="5189517"/>
          </a:xfrm>
          <a:prstGeom prst="rect">
            <a:avLst/>
          </a:prstGeom>
          <a:ln w="6350">
            <a:solidFill>
              <a:schemeClr val="accent1"/>
            </a:solidFill>
          </a:ln>
        </p:spPr>
      </p:pic>
      <p:sp>
        <p:nvSpPr>
          <p:cNvPr id="5" name="TextBox 4">
            <a:extLst>
              <a:ext uri="{FF2B5EF4-FFF2-40B4-BE49-F238E27FC236}">
                <a16:creationId xmlns:a16="http://schemas.microsoft.com/office/drawing/2014/main" id="{7161B0C2-B7C1-4A91-AC56-248F991306FB}"/>
              </a:ext>
            </a:extLst>
          </p:cNvPr>
          <p:cNvSpPr txBox="1"/>
          <p:nvPr/>
        </p:nvSpPr>
        <p:spPr>
          <a:xfrm>
            <a:off x="6545942" y="5491269"/>
            <a:ext cx="2505814" cy="369332"/>
          </a:xfrm>
          <a:prstGeom prst="rect">
            <a:avLst/>
          </a:prstGeom>
          <a:noFill/>
        </p:spPr>
        <p:txBody>
          <a:bodyPr wrap="none" rtlCol="0">
            <a:spAutoFit/>
          </a:bodyPr>
          <a:lstStyle/>
          <a:p>
            <a:r>
              <a:rPr lang="en-US" dirty="0"/>
              <a:t>Marysville Green Zone</a:t>
            </a:r>
          </a:p>
        </p:txBody>
      </p:sp>
    </p:spTree>
    <p:extLst>
      <p:ext uri="{BB962C8B-B14F-4D97-AF65-F5344CB8AC3E}">
        <p14:creationId xmlns:p14="http://schemas.microsoft.com/office/powerpoint/2010/main" val="94396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04812-1B35-4603-BE9A-6EC529DA197F}"/>
              </a:ext>
            </a:extLst>
          </p:cNvPr>
          <p:cNvSpPr>
            <a:spLocks noGrp="1"/>
          </p:cNvSpPr>
          <p:nvPr>
            <p:ph type="title"/>
          </p:nvPr>
        </p:nvSpPr>
        <p:spPr>
          <a:xfrm>
            <a:off x="838200" y="689171"/>
            <a:ext cx="6552933" cy="1111740"/>
          </a:xfrm>
        </p:spPr>
        <p:txBody>
          <a:bodyPr anchor="b"/>
          <a:lstStyle/>
          <a:p>
            <a:r>
              <a:rPr lang="en-US" dirty="0"/>
              <a:t>General Plan Update Phases</a:t>
            </a:r>
          </a:p>
        </p:txBody>
      </p:sp>
      <p:graphicFrame>
        <p:nvGraphicFramePr>
          <p:cNvPr id="14" name="Content Placeholder 2">
            <a:extLst>
              <a:ext uri="{FF2B5EF4-FFF2-40B4-BE49-F238E27FC236}">
                <a16:creationId xmlns:a16="http://schemas.microsoft.com/office/drawing/2014/main" id="{80A202C3-7B0F-40FE-B402-783F99953DE0}"/>
              </a:ext>
            </a:extLst>
          </p:cNvPr>
          <p:cNvGraphicFramePr>
            <a:graphicFrameLocks/>
          </p:cNvGraphicFramePr>
          <p:nvPr>
            <p:extLst>
              <p:ext uri="{D42A27DB-BD31-4B8C-83A1-F6EECF244321}">
                <p14:modId xmlns:p14="http://schemas.microsoft.com/office/powerpoint/2010/main" val="1262109200"/>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2724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6889-CC4D-428B-8391-E6E393C62917}"/>
              </a:ext>
            </a:extLst>
          </p:cNvPr>
          <p:cNvSpPr>
            <a:spLocks noGrp="1"/>
          </p:cNvSpPr>
          <p:nvPr>
            <p:ph type="title"/>
          </p:nvPr>
        </p:nvSpPr>
        <p:spPr/>
        <p:txBody>
          <a:bodyPr/>
          <a:lstStyle/>
          <a:p>
            <a:r>
              <a:rPr lang="en-US" dirty="0"/>
              <a:t>Project Initiation</a:t>
            </a:r>
          </a:p>
        </p:txBody>
      </p:sp>
      <p:sp>
        <p:nvSpPr>
          <p:cNvPr id="3" name="Content Placeholder 2">
            <a:extLst>
              <a:ext uri="{FF2B5EF4-FFF2-40B4-BE49-F238E27FC236}">
                <a16:creationId xmlns:a16="http://schemas.microsoft.com/office/drawing/2014/main" id="{DEA855CF-B4CE-4BE6-B32A-4B66B7FB09EE}"/>
              </a:ext>
            </a:extLst>
          </p:cNvPr>
          <p:cNvSpPr>
            <a:spLocks noGrp="1"/>
          </p:cNvSpPr>
          <p:nvPr>
            <p:ph sz="quarter" idx="12"/>
          </p:nvPr>
        </p:nvSpPr>
        <p:spPr>
          <a:xfrm>
            <a:off x="384047" y="1815673"/>
            <a:ext cx="4035554" cy="3994030"/>
          </a:xfrm>
        </p:spPr>
        <p:txBody>
          <a:bodyPr/>
          <a:lstStyle/>
          <a:p>
            <a:r>
              <a:rPr lang="en-US" dirty="0"/>
              <a:t>Confirm project goals</a:t>
            </a:r>
          </a:p>
          <a:p>
            <a:r>
              <a:rPr lang="en-US" dirty="0"/>
              <a:t>Roles</a:t>
            </a:r>
          </a:p>
          <a:p>
            <a:r>
              <a:rPr lang="en-US" dirty="0"/>
              <a:t>Responsibilities</a:t>
            </a:r>
          </a:p>
          <a:p>
            <a:r>
              <a:rPr lang="en-US" dirty="0"/>
              <a:t>Schedule</a:t>
            </a:r>
          </a:p>
        </p:txBody>
      </p:sp>
      <p:pic>
        <p:nvPicPr>
          <p:cNvPr id="4" name="Picture 3" descr="A group of people walking around an outdoor market&#10;&#10;Description automatically generated with low confidence">
            <a:extLst>
              <a:ext uri="{FF2B5EF4-FFF2-40B4-BE49-F238E27FC236}">
                <a16:creationId xmlns:a16="http://schemas.microsoft.com/office/drawing/2014/main" id="{ED96FFDE-A91C-4E81-B922-F55307CC7014}"/>
              </a:ext>
            </a:extLst>
          </p:cNvPr>
          <p:cNvPicPr>
            <a:picLocks noChangeAspect="1"/>
          </p:cNvPicPr>
          <p:nvPr/>
        </p:nvPicPr>
        <p:blipFill>
          <a:blip r:embed="rId3"/>
          <a:stretch>
            <a:fillRect/>
          </a:stretch>
        </p:blipFill>
        <p:spPr>
          <a:xfrm>
            <a:off x="5112210" y="1493520"/>
            <a:ext cx="7079789" cy="5364480"/>
          </a:xfrm>
          <a:prstGeom prst="rect">
            <a:avLst/>
          </a:prstGeom>
          <a:ln w="6350">
            <a:solidFill>
              <a:schemeClr val="accent1"/>
            </a:solidFill>
          </a:ln>
        </p:spPr>
      </p:pic>
    </p:spTree>
    <p:extLst>
      <p:ext uri="{BB962C8B-B14F-4D97-AF65-F5344CB8AC3E}">
        <p14:creationId xmlns:p14="http://schemas.microsoft.com/office/powerpoint/2010/main" val="3450190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6889-CC4D-428B-8391-E6E393C62917}"/>
              </a:ext>
            </a:extLst>
          </p:cNvPr>
          <p:cNvSpPr>
            <a:spLocks noGrp="1"/>
          </p:cNvSpPr>
          <p:nvPr>
            <p:ph type="title"/>
          </p:nvPr>
        </p:nvSpPr>
        <p:spPr/>
        <p:txBody>
          <a:bodyPr/>
          <a:lstStyle/>
          <a:p>
            <a:r>
              <a:rPr lang="en-US" dirty="0"/>
              <a:t>Intelligence Gathering</a:t>
            </a:r>
          </a:p>
        </p:txBody>
      </p:sp>
      <p:sp>
        <p:nvSpPr>
          <p:cNvPr id="3" name="Content Placeholder 2">
            <a:extLst>
              <a:ext uri="{FF2B5EF4-FFF2-40B4-BE49-F238E27FC236}">
                <a16:creationId xmlns:a16="http://schemas.microsoft.com/office/drawing/2014/main" id="{DEA855CF-B4CE-4BE6-B32A-4B66B7FB09EE}"/>
              </a:ext>
            </a:extLst>
          </p:cNvPr>
          <p:cNvSpPr>
            <a:spLocks noGrp="1"/>
          </p:cNvSpPr>
          <p:nvPr>
            <p:ph sz="quarter" idx="12"/>
          </p:nvPr>
        </p:nvSpPr>
        <p:spPr>
          <a:xfrm>
            <a:off x="384046" y="1815673"/>
            <a:ext cx="11420025" cy="3994030"/>
          </a:xfrm>
        </p:spPr>
        <p:txBody>
          <a:bodyPr/>
          <a:lstStyle/>
          <a:p>
            <a:r>
              <a:rPr lang="en-US" sz="1800" dirty="0"/>
              <a:t>Planning </a:t>
            </a:r>
          </a:p>
          <a:p>
            <a:r>
              <a:rPr lang="en-US" sz="1800" dirty="0"/>
              <a:t>Infrastructure</a:t>
            </a:r>
          </a:p>
          <a:p>
            <a:r>
              <a:rPr lang="en-US" sz="1800" dirty="0"/>
              <a:t>Local economy</a:t>
            </a:r>
          </a:p>
          <a:p>
            <a:r>
              <a:rPr lang="en-US" sz="1800" dirty="0"/>
              <a:t>Historic resources</a:t>
            </a:r>
          </a:p>
          <a:p>
            <a:r>
              <a:rPr lang="en-US" sz="1800" dirty="0"/>
              <a:t>Natural resources</a:t>
            </a:r>
          </a:p>
        </p:txBody>
      </p:sp>
      <p:pic>
        <p:nvPicPr>
          <p:cNvPr id="5" name="Picture 4" descr="A picture containing tree, sky, outdoor, building&#10;&#10;Description automatically generated">
            <a:extLst>
              <a:ext uri="{FF2B5EF4-FFF2-40B4-BE49-F238E27FC236}">
                <a16:creationId xmlns:a16="http://schemas.microsoft.com/office/drawing/2014/main" id="{CB9AD8AD-A54C-4AA2-BF36-046629F0D876}"/>
              </a:ext>
            </a:extLst>
          </p:cNvPr>
          <p:cNvPicPr>
            <a:picLocks noChangeAspect="1"/>
          </p:cNvPicPr>
          <p:nvPr/>
        </p:nvPicPr>
        <p:blipFill>
          <a:blip r:embed="rId3"/>
          <a:stretch>
            <a:fillRect/>
          </a:stretch>
        </p:blipFill>
        <p:spPr>
          <a:xfrm>
            <a:off x="5337380" y="1488335"/>
            <a:ext cx="6854620" cy="5369665"/>
          </a:xfrm>
          <a:prstGeom prst="rect">
            <a:avLst/>
          </a:prstGeom>
          <a:ln w="6350">
            <a:solidFill>
              <a:schemeClr val="accent1"/>
            </a:solidFill>
          </a:ln>
        </p:spPr>
      </p:pic>
    </p:spTree>
    <p:extLst>
      <p:ext uri="{BB962C8B-B14F-4D97-AF65-F5344CB8AC3E}">
        <p14:creationId xmlns:p14="http://schemas.microsoft.com/office/powerpoint/2010/main" val="87776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5B04-51C2-40FE-9D41-76C2CB266EBB}"/>
              </a:ext>
            </a:extLst>
          </p:cNvPr>
          <p:cNvSpPr>
            <a:spLocks noGrp="1"/>
          </p:cNvSpPr>
          <p:nvPr>
            <p:ph type="title"/>
          </p:nvPr>
        </p:nvSpPr>
        <p:spPr/>
        <p:txBody>
          <a:bodyPr/>
          <a:lstStyle/>
          <a:p>
            <a:r>
              <a:rPr lang="en-US" dirty="0"/>
              <a:t>Public Engagement </a:t>
            </a:r>
          </a:p>
        </p:txBody>
      </p:sp>
      <p:sp>
        <p:nvSpPr>
          <p:cNvPr id="3" name="Content Placeholder 2">
            <a:extLst>
              <a:ext uri="{FF2B5EF4-FFF2-40B4-BE49-F238E27FC236}">
                <a16:creationId xmlns:a16="http://schemas.microsoft.com/office/drawing/2014/main" id="{12065324-676E-47FF-8A71-1F57A65C7416}"/>
              </a:ext>
            </a:extLst>
          </p:cNvPr>
          <p:cNvSpPr>
            <a:spLocks noGrp="1"/>
          </p:cNvSpPr>
          <p:nvPr>
            <p:ph sz="quarter" idx="12"/>
          </p:nvPr>
        </p:nvSpPr>
        <p:spPr/>
        <p:txBody>
          <a:bodyPr/>
          <a:lstStyle/>
          <a:p>
            <a:r>
              <a:rPr lang="en-US" sz="1800" dirty="0"/>
              <a:t>Key issues</a:t>
            </a:r>
          </a:p>
          <a:p>
            <a:r>
              <a:rPr lang="en-US" sz="1800" dirty="0"/>
              <a:t>Vision and guiding principles</a:t>
            </a:r>
          </a:p>
          <a:p>
            <a:r>
              <a:rPr lang="en-US" sz="1800" dirty="0"/>
              <a:t>Alternatives </a:t>
            </a:r>
          </a:p>
          <a:p>
            <a:r>
              <a:rPr lang="en-US" sz="1800" dirty="0"/>
              <a:t>Draft Plan</a:t>
            </a:r>
          </a:p>
          <a:p>
            <a:r>
              <a:rPr lang="en-US" sz="1800" dirty="0"/>
              <a:t>General Plan Advisory Committee</a:t>
            </a:r>
          </a:p>
          <a:p>
            <a:pPr lvl="1"/>
            <a:r>
              <a:rPr lang="en-US" sz="1800" dirty="0"/>
              <a:t>Planned first meeting: April 13th</a:t>
            </a:r>
          </a:p>
          <a:p>
            <a:endParaRPr lang="en-US" dirty="0"/>
          </a:p>
        </p:txBody>
      </p:sp>
      <p:pic>
        <p:nvPicPr>
          <p:cNvPr id="5" name="Picture 4" descr="A picture containing fruit, food, marketplace, outdoor&#10;&#10;Description automatically generated">
            <a:extLst>
              <a:ext uri="{FF2B5EF4-FFF2-40B4-BE49-F238E27FC236}">
                <a16:creationId xmlns:a16="http://schemas.microsoft.com/office/drawing/2014/main" id="{140194F2-CFE9-4615-BC43-1921772ECDB5}"/>
              </a:ext>
            </a:extLst>
          </p:cNvPr>
          <p:cNvPicPr>
            <a:picLocks noChangeAspect="1"/>
          </p:cNvPicPr>
          <p:nvPr/>
        </p:nvPicPr>
        <p:blipFill rotWithShape="1">
          <a:blip r:embed="rId3"/>
          <a:srcRect r="26210"/>
          <a:stretch/>
        </p:blipFill>
        <p:spPr>
          <a:xfrm>
            <a:off x="4601191" y="0"/>
            <a:ext cx="7590810" cy="6858000"/>
          </a:xfrm>
          <a:prstGeom prst="rect">
            <a:avLst/>
          </a:prstGeom>
        </p:spPr>
      </p:pic>
    </p:spTree>
    <p:extLst>
      <p:ext uri="{BB962C8B-B14F-4D97-AF65-F5344CB8AC3E}">
        <p14:creationId xmlns:p14="http://schemas.microsoft.com/office/powerpoint/2010/main" val="82608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D8B1-CBEC-4997-8F7B-E723CFBAFA14}"/>
              </a:ext>
            </a:extLst>
          </p:cNvPr>
          <p:cNvSpPr>
            <a:spLocks noGrp="1"/>
          </p:cNvSpPr>
          <p:nvPr>
            <p:ph type="title"/>
          </p:nvPr>
        </p:nvSpPr>
        <p:spPr/>
        <p:txBody>
          <a:bodyPr/>
          <a:lstStyle/>
          <a:p>
            <a:r>
              <a:rPr lang="en-US" sz="2900" dirty="0"/>
              <a:t>Vision + Guiding Principles + Alternatives</a:t>
            </a:r>
          </a:p>
        </p:txBody>
      </p:sp>
      <p:sp>
        <p:nvSpPr>
          <p:cNvPr id="3" name="Content Placeholder 2">
            <a:extLst>
              <a:ext uri="{FF2B5EF4-FFF2-40B4-BE49-F238E27FC236}">
                <a16:creationId xmlns:a16="http://schemas.microsoft.com/office/drawing/2014/main" id="{B4E5454A-5976-4806-A193-F32AE2539F32}"/>
              </a:ext>
            </a:extLst>
          </p:cNvPr>
          <p:cNvSpPr>
            <a:spLocks noGrp="1"/>
          </p:cNvSpPr>
          <p:nvPr>
            <p:ph sz="quarter" idx="12"/>
          </p:nvPr>
        </p:nvSpPr>
        <p:spPr/>
        <p:txBody>
          <a:bodyPr/>
          <a:lstStyle/>
          <a:p>
            <a:r>
              <a:rPr lang="en-US" dirty="0"/>
              <a:t>Vision Statement for 2040</a:t>
            </a:r>
          </a:p>
          <a:p>
            <a:r>
              <a:rPr lang="en-US" dirty="0"/>
              <a:t>Guiding Principles </a:t>
            </a:r>
          </a:p>
          <a:p>
            <a:r>
              <a:rPr lang="en-US" dirty="0"/>
              <a:t>High-level consensus </a:t>
            </a:r>
          </a:p>
          <a:p>
            <a:r>
              <a:rPr lang="en-US" dirty="0"/>
              <a:t>Alternatives</a:t>
            </a:r>
          </a:p>
        </p:txBody>
      </p:sp>
      <p:pic>
        <p:nvPicPr>
          <p:cNvPr id="5" name="Picture 4" descr="A picture containing building, outdoor, house, old&#10;&#10;Description automatically generated">
            <a:extLst>
              <a:ext uri="{FF2B5EF4-FFF2-40B4-BE49-F238E27FC236}">
                <a16:creationId xmlns:a16="http://schemas.microsoft.com/office/drawing/2014/main" id="{64DA5552-A460-44FC-9D66-F3B672859263}"/>
              </a:ext>
            </a:extLst>
          </p:cNvPr>
          <p:cNvPicPr>
            <a:picLocks noChangeAspect="1"/>
          </p:cNvPicPr>
          <p:nvPr/>
        </p:nvPicPr>
        <p:blipFill>
          <a:blip r:embed="rId3"/>
          <a:stretch>
            <a:fillRect/>
          </a:stretch>
        </p:blipFill>
        <p:spPr>
          <a:xfrm>
            <a:off x="7048500" y="0"/>
            <a:ext cx="5143500" cy="6858000"/>
          </a:xfrm>
          <a:prstGeom prst="rect">
            <a:avLst/>
          </a:prstGeom>
        </p:spPr>
      </p:pic>
    </p:spTree>
    <p:extLst>
      <p:ext uri="{BB962C8B-B14F-4D97-AF65-F5344CB8AC3E}">
        <p14:creationId xmlns:p14="http://schemas.microsoft.com/office/powerpoint/2010/main" val="4008283028"/>
      </p:ext>
    </p:extLst>
  </p:cSld>
  <p:clrMapOvr>
    <a:masterClrMapping/>
  </p:clrMapOvr>
</p:sld>
</file>

<file path=ppt/theme/theme1.xml><?xml version="1.0" encoding="utf-8"?>
<a:theme xmlns:a="http://schemas.openxmlformats.org/drawingml/2006/main" name="01 Blue/White">
  <a:themeElements>
    <a:clrScheme name="MarysvilleCA">
      <a:dk1>
        <a:srgbClr val="666666"/>
      </a:dk1>
      <a:lt1>
        <a:srgbClr val="FFFFFF"/>
      </a:lt1>
      <a:dk2>
        <a:srgbClr val="666666"/>
      </a:dk2>
      <a:lt2>
        <a:srgbClr val="FFFFFF"/>
      </a:lt2>
      <a:accent1>
        <a:srgbClr val="1D5D6A"/>
      </a:accent1>
      <a:accent2>
        <a:srgbClr val="FFDB82"/>
      </a:accent2>
      <a:accent3>
        <a:srgbClr val="5E7B67"/>
      </a:accent3>
      <a:accent4>
        <a:srgbClr val="C63B27"/>
      </a:accent4>
      <a:accent5>
        <a:srgbClr val="7A7272"/>
      </a:accent5>
      <a:accent6>
        <a:srgbClr val="2F302F"/>
      </a:accent6>
      <a:hlink>
        <a:srgbClr val="0563C1"/>
      </a:hlink>
      <a:folHlink>
        <a:srgbClr val="003152"/>
      </a:folHlink>
    </a:clrScheme>
    <a:fontScheme name="MarysvilleCA">
      <a:majorFont>
        <a:latin typeface="Libre Baskerville"/>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portation Planning Webinar April 2020.potx" id="{AA6BF6F4-A434-4B6F-8034-6A185B7B7DA4}" vid="{E3205CA8-DB80-48D9-8433-924F2F888369}"/>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5B60D256967C49B5221FD6B43253DB" ma:contentTypeVersion="10" ma:contentTypeDescription="Create a new document." ma:contentTypeScope="" ma:versionID="05ba502db4333c2870c57262627adc2e">
  <xsd:schema xmlns:xsd="http://www.w3.org/2001/XMLSchema" xmlns:xs="http://www.w3.org/2001/XMLSchema" xmlns:p="http://schemas.microsoft.com/office/2006/metadata/properties" xmlns:ns2="77f348e0-622c-4f1d-bb3f-1ebb3eb71a0e" targetNamespace="http://schemas.microsoft.com/office/2006/metadata/properties" ma:root="true" ma:fieldsID="4fc6ccfbefd13977a5e3b6022e1f4978" ns2:_="">
    <xsd:import namespace="77f348e0-622c-4f1d-bb3f-1ebb3eb71a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f348e0-622c-4f1d-bb3f-1ebb3eb71a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1EEF50-584A-49B7-B960-CA60CDD54D73}">
  <ds:schemaRefs>
    <ds:schemaRef ds:uri="77f348e0-622c-4f1d-bb3f-1ebb3eb71a0e"/>
    <ds:schemaRef ds:uri="http://www.w3.org/XML/1998/namespace"/>
    <ds:schemaRef ds:uri="http://purl.org/dc/terms/"/>
    <ds:schemaRef ds:uri="http://schemas.microsoft.com/office/2006/metadata/propertie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8500CBC8-BC4A-4C1E-B924-4D3001C58F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f348e0-622c-4f1d-bb3f-1ebb3eb71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5140F-A14E-430A-8B69-0983EC7898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19281</TotalTime>
  <Words>2143</Words>
  <Application>Microsoft Office PowerPoint</Application>
  <PresentationFormat>Widescreen</PresentationFormat>
  <Paragraphs>314</Paragraphs>
  <Slides>23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AECOM Sans</vt:lpstr>
      <vt:lpstr>Arial</vt:lpstr>
      <vt:lpstr>Book Antiqua</vt:lpstr>
      <vt:lpstr>Calibri</vt:lpstr>
      <vt:lpstr>Libre Baskerville</vt:lpstr>
      <vt:lpstr>System Font</vt:lpstr>
      <vt:lpstr>01 Blue/White</vt:lpstr>
      <vt:lpstr>PowerPoint Presentation</vt:lpstr>
      <vt:lpstr>Overview</vt:lpstr>
      <vt:lpstr>Purpose and Focus for the General Plan Update</vt:lpstr>
      <vt:lpstr>Purpose and Focus for the Specific Plan </vt:lpstr>
      <vt:lpstr>General Plan Update Phases</vt:lpstr>
      <vt:lpstr>Project Initiation</vt:lpstr>
      <vt:lpstr>Intelligence Gathering</vt:lpstr>
      <vt:lpstr>Public Engagement </vt:lpstr>
      <vt:lpstr>Vision + Guiding Principles + Alternatives</vt:lpstr>
      <vt:lpstr>Plan Development and Environmental Review</vt:lpstr>
      <vt:lpstr>Certification and Adoption</vt:lpstr>
      <vt:lpstr>Specific Plan</vt:lpstr>
      <vt:lpstr>Project Initiation</vt:lpstr>
      <vt:lpstr>Specific Plan Area Profile</vt:lpstr>
      <vt:lpstr>Key Strengths, Opportunities, Challenges, and Trends</vt:lpstr>
      <vt:lpstr>Confirmation of Specific Plan Approach</vt:lpstr>
      <vt:lpstr>Key Destinations and Multi-Modal Pathways</vt:lpstr>
      <vt:lpstr>Development Standards and Land Use Program</vt:lpstr>
      <vt:lpstr>Infrastructure Improvements + Financing</vt:lpstr>
      <vt:lpstr>Draft + Final Specific Plan + Environmental Review </vt:lpstr>
      <vt:lpstr>Discussion</vt:lpstr>
      <vt:lpstr>Discussion</vt:lpstr>
      <vt:lpstr>Next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OHL USA, INC. TEAM PRESENTATION</dc:title>
  <dc:creator>Loan Lam</dc:creator>
  <cp:lastModifiedBy>Kathy Pease</cp:lastModifiedBy>
  <cp:revision>590</cp:revision>
  <cp:lastPrinted>2020-02-25T15:54:45Z</cp:lastPrinted>
  <dcterms:created xsi:type="dcterms:W3CDTF">2019-05-31T19:42:36Z</dcterms:created>
  <dcterms:modified xsi:type="dcterms:W3CDTF">2022-03-23T23:03:40Z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0x010100855B60D256967C49B5221FD6B43253DB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